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8" r:id="rId2"/>
    <p:sldId id="274" r:id="rId3"/>
    <p:sldId id="277" r:id="rId4"/>
    <p:sldId id="273" r:id="rId5"/>
    <p:sldId id="269" r:id="rId6"/>
    <p:sldId id="300" r:id="rId7"/>
    <p:sldId id="301" r:id="rId8"/>
    <p:sldId id="302" r:id="rId9"/>
    <p:sldId id="311" r:id="rId10"/>
    <p:sldId id="324" r:id="rId11"/>
    <p:sldId id="303" r:id="rId12"/>
    <p:sldId id="305" r:id="rId13"/>
    <p:sldId id="306" r:id="rId14"/>
    <p:sldId id="307" r:id="rId15"/>
    <p:sldId id="308" r:id="rId16"/>
    <p:sldId id="325" r:id="rId17"/>
    <p:sldId id="309" r:id="rId18"/>
    <p:sldId id="326" r:id="rId19"/>
    <p:sldId id="328" r:id="rId20"/>
    <p:sldId id="313"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719" autoAdjust="0"/>
  </p:normalViewPr>
  <p:slideViewPr>
    <p:cSldViewPr snapToGrid="0">
      <p:cViewPr varScale="1">
        <p:scale>
          <a:sx n="123" d="100"/>
          <a:sy n="123" d="100"/>
        </p:scale>
        <p:origin x="90"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FFA92-1F27-4B50-A3C9-D61D463D1135}"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BC9A8-FC64-4E83-B667-2696EB9D47BC}" type="slidenum">
              <a:rPr lang="en-US" smtClean="0"/>
              <a:t>‹#›</a:t>
            </a:fld>
            <a:endParaRPr lang="en-US"/>
          </a:p>
        </p:txBody>
      </p:sp>
    </p:spTree>
    <p:extLst>
      <p:ext uri="{BB962C8B-B14F-4D97-AF65-F5344CB8AC3E}">
        <p14:creationId xmlns:p14="http://schemas.microsoft.com/office/powerpoint/2010/main" val="328346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D606-5F69-4134-83BB-70E0CD88A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AF7855-7733-4452-9D59-60C5595C1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0984A8-691F-498B-B18F-6663BE1B54D1}"/>
              </a:ext>
            </a:extLst>
          </p:cNvPr>
          <p:cNvSpPr>
            <a:spLocks noGrp="1"/>
          </p:cNvSpPr>
          <p:nvPr>
            <p:ph type="dt" sz="half" idx="10"/>
          </p:nvPr>
        </p:nvSpPr>
        <p:spPr/>
        <p:txBody>
          <a:bodyPr/>
          <a:lstStyle/>
          <a:p>
            <a:fld id="{6A8E9343-4B52-4352-80F5-3C28DAEEAC09}" type="datetime1">
              <a:rPr lang="en-US" smtClean="0"/>
              <a:t>3/31/2023</a:t>
            </a:fld>
            <a:endParaRPr lang="en-US" dirty="0"/>
          </a:p>
        </p:txBody>
      </p:sp>
      <p:sp>
        <p:nvSpPr>
          <p:cNvPr id="5" name="Footer Placeholder 4">
            <a:extLst>
              <a:ext uri="{FF2B5EF4-FFF2-40B4-BE49-F238E27FC236}">
                <a16:creationId xmlns:a16="http://schemas.microsoft.com/office/drawing/2014/main" id="{8CF15446-8369-40FC-995E-F07FE1D8B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9942E2-845E-4B08-BF6E-BE4A578946F0}"/>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13701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E450-E3E2-4921-91A5-DCD969FBEC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C68F1-05DD-4A86-A73A-EFAD22FDEA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BE9F3-E8FC-4028-A825-BE3218A4163C}"/>
              </a:ext>
            </a:extLst>
          </p:cNvPr>
          <p:cNvSpPr>
            <a:spLocks noGrp="1"/>
          </p:cNvSpPr>
          <p:nvPr>
            <p:ph type="dt" sz="half" idx="10"/>
          </p:nvPr>
        </p:nvSpPr>
        <p:spPr/>
        <p:txBody>
          <a:bodyPr/>
          <a:lstStyle/>
          <a:p>
            <a:fld id="{B30028B2-BDD3-44A5-87A8-05C93BDDBB47}" type="datetime1">
              <a:rPr lang="en-US" smtClean="0"/>
              <a:t>3/31/2023</a:t>
            </a:fld>
            <a:endParaRPr lang="en-US" dirty="0"/>
          </a:p>
        </p:txBody>
      </p:sp>
      <p:sp>
        <p:nvSpPr>
          <p:cNvPr id="5" name="Footer Placeholder 4">
            <a:extLst>
              <a:ext uri="{FF2B5EF4-FFF2-40B4-BE49-F238E27FC236}">
                <a16:creationId xmlns:a16="http://schemas.microsoft.com/office/drawing/2014/main" id="{56D2E97E-705D-4F85-AC90-49BEFA7E0B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79D580-BE02-4AA2-82B1-4706B34E2A9E}"/>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164609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08FAD-B005-48B1-B6BA-91492CEC95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8E1EFD-B49B-4A14-83F6-18F34FE92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EB972-7CB0-4911-95A3-7480B033F907}"/>
              </a:ext>
            </a:extLst>
          </p:cNvPr>
          <p:cNvSpPr>
            <a:spLocks noGrp="1"/>
          </p:cNvSpPr>
          <p:nvPr>
            <p:ph type="dt" sz="half" idx="10"/>
          </p:nvPr>
        </p:nvSpPr>
        <p:spPr/>
        <p:txBody>
          <a:bodyPr/>
          <a:lstStyle/>
          <a:p>
            <a:fld id="{61D8105B-BC50-4387-8218-95795FDD6BCC}" type="datetime1">
              <a:rPr lang="en-US" smtClean="0"/>
              <a:t>3/31/2023</a:t>
            </a:fld>
            <a:endParaRPr lang="en-US" dirty="0"/>
          </a:p>
        </p:txBody>
      </p:sp>
      <p:sp>
        <p:nvSpPr>
          <p:cNvPr id="5" name="Footer Placeholder 4">
            <a:extLst>
              <a:ext uri="{FF2B5EF4-FFF2-40B4-BE49-F238E27FC236}">
                <a16:creationId xmlns:a16="http://schemas.microsoft.com/office/drawing/2014/main" id="{9682E81D-EDD0-4847-932A-A9BC813F3B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0E03A9-A97B-40DA-AEF5-06B309B5A343}"/>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69748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9052-6544-4C2E-8326-CBBDBE7B8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4E315-78B3-4B70-BE65-77F16AD359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DA13E-211B-41CA-A816-36E15866DFBB}"/>
              </a:ext>
            </a:extLst>
          </p:cNvPr>
          <p:cNvSpPr>
            <a:spLocks noGrp="1"/>
          </p:cNvSpPr>
          <p:nvPr>
            <p:ph type="dt" sz="half" idx="10"/>
          </p:nvPr>
        </p:nvSpPr>
        <p:spPr/>
        <p:txBody>
          <a:bodyPr/>
          <a:lstStyle/>
          <a:p>
            <a:fld id="{D28CAF42-5857-47D9-91B4-05EAC9225445}" type="datetime1">
              <a:rPr lang="en-US" smtClean="0"/>
              <a:t>3/31/2023</a:t>
            </a:fld>
            <a:endParaRPr lang="en-US" dirty="0"/>
          </a:p>
        </p:txBody>
      </p:sp>
      <p:sp>
        <p:nvSpPr>
          <p:cNvPr id="5" name="Footer Placeholder 4">
            <a:extLst>
              <a:ext uri="{FF2B5EF4-FFF2-40B4-BE49-F238E27FC236}">
                <a16:creationId xmlns:a16="http://schemas.microsoft.com/office/drawing/2014/main" id="{2E658B32-FF3D-45D6-8FBB-AE3C2CDF09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511336-D43F-4983-92F8-E7B3A8A5DEEC}"/>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29687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48E9-A068-4CBF-8C7F-E4D2401D5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E2438-C3D7-4FAF-AD78-5F8EA9F5C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F3C1A-33EB-49C7-8030-1FDCE68789FF}"/>
              </a:ext>
            </a:extLst>
          </p:cNvPr>
          <p:cNvSpPr>
            <a:spLocks noGrp="1"/>
          </p:cNvSpPr>
          <p:nvPr>
            <p:ph type="dt" sz="half" idx="10"/>
          </p:nvPr>
        </p:nvSpPr>
        <p:spPr/>
        <p:txBody>
          <a:bodyPr/>
          <a:lstStyle/>
          <a:p>
            <a:fld id="{5D5988CA-A586-4904-BDE5-97F5AEA9885F}" type="datetime1">
              <a:rPr lang="en-US" smtClean="0"/>
              <a:t>3/31/2023</a:t>
            </a:fld>
            <a:endParaRPr lang="en-US" dirty="0"/>
          </a:p>
        </p:txBody>
      </p:sp>
      <p:sp>
        <p:nvSpPr>
          <p:cNvPr id="5" name="Footer Placeholder 4">
            <a:extLst>
              <a:ext uri="{FF2B5EF4-FFF2-40B4-BE49-F238E27FC236}">
                <a16:creationId xmlns:a16="http://schemas.microsoft.com/office/drawing/2014/main" id="{721D5EE5-951D-4D7D-B93A-7EA90DB242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2117C8-3274-472F-82CB-2D012E642CB0}"/>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366312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C1AD-60B8-4843-91DF-9A8553807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EB2C4-8480-4DA7-966D-67B4D0991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37D392-8A0F-4A3E-9F0D-1FA9131EEC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0D655-DB66-4F05-8DE7-A85C4DDC365D}"/>
              </a:ext>
            </a:extLst>
          </p:cNvPr>
          <p:cNvSpPr>
            <a:spLocks noGrp="1"/>
          </p:cNvSpPr>
          <p:nvPr>
            <p:ph type="dt" sz="half" idx="10"/>
          </p:nvPr>
        </p:nvSpPr>
        <p:spPr/>
        <p:txBody>
          <a:bodyPr/>
          <a:lstStyle/>
          <a:p>
            <a:fld id="{F15AB8F4-E261-4F2B-9A76-C55C66A28DEA}" type="datetime1">
              <a:rPr lang="en-US" smtClean="0"/>
              <a:t>3/31/2023</a:t>
            </a:fld>
            <a:endParaRPr lang="en-US" dirty="0"/>
          </a:p>
        </p:txBody>
      </p:sp>
      <p:sp>
        <p:nvSpPr>
          <p:cNvPr id="6" name="Footer Placeholder 5">
            <a:extLst>
              <a:ext uri="{FF2B5EF4-FFF2-40B4-BE49-F238E27FC236}">
                <a16:creationId xmlns:a16="http://schemas.microsoft.com/office/drawing/2014/main" id="{2A697D9A-5CD8-4084-ACE0-2111D92969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D2926D-B547-4C01-A745-9A14AC1E6A49}"/>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18569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94E5-968B-4F4D-AE02-4B6D53EDA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842F4-3B96-42AC-AFB2-6A9315B90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876169-AF0B-4C88-BC90-B6E18B8FBA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C20047-87BA-4E5E-8DE4-15070E618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7B9ED-0519-4FA1-99B0-6283EEEDBE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1D701-168E-45C7-8D9B-AE62258B49D5}"/>
              </a:ext>
            </a:extLst>
          </p:cNvPr>
          <p:cNvSpPr>
            <a:spLocks noGrp="1"/>
          </p:cNvSpPr>
          <p:nvPr>
            <p:ph type="dt" sz="half" idx="10"/>
          </p:nvPr>
        </p:nvSpPr>
        <p:spPr/>
        <p:txBody>
          <a:bodyPr/>
          <a:lstStyle/>
          <a:p>
            <a:fld id="{E45DF9EE-9547-45FE-8A4F-501AC01F3725}" type="datetime1">
              <a:rPr lang="en-US" smtClean="0"/>
              <a:t>3/31/2023</a:t>
            </a:fld>
            <a:endParaRPr lang="en-US" dirty="0"/>
          </a:p>
        </p:txBody>
      </p:sp>
      <p:sp>
        <p:nvSpPr>
          <p:cNvPr id="8" name="Footer Placeholder 7">
            <a:extLst>
              <a:ext uri="{FF2B5EF4-FFF2-40B4-BE49-F238E27FC236}">
                <a16:creationId xmlns:a16="http://schemas.microsoft.com/office/drawing/2014/main" id="{A267BE46-BBF1-4BDC-BA11-0D08C9D990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567392-5FA2-422F-B428-211280E39485}"/>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383622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4269-1875-417B-8D4A-1A2BFFB578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139679-D91D-4CFA-9AC6-BFE9DB421BA0}"/>
              </a:ext>
            </a:extLst>
          </p:cNvPr>
          <p:cNvSpPr>
            <a:spLocks noGrp="1"/>
          </p:cNvSpPr>
          <p:nvPr>
            <p:ph type="dt" sz="half" idx="10"/>
          </p:nvPr>
        </p:nvSpPr>
        <p:spPr/>
        <p:txBody>
          <a:bodyPr/>
          <a:lstStyle/>
          <a:p>
            <a:fld id="{8866085E-3B39-42BB-B34B-E4ED135CF9E4}" type="datetime1">
              <a:rPr lang="en-US" smtClean="0"/>
              <a:t>3/31/2023</a:t>
            </a:fld>
            <a:endParaRPr lang="en-US" dirty="0"/>
          </a:p>
        </p:txBody>
      </p:sp>
      <p:sp>
        <p:nvSpPr>
          <p:cNvPr id="4" name="Footer Placeholder 3">
            <a:extLst>
              <a:ext uri="{FF2B5EF4-FFF2-40B4-BE49-F238E27FC236}">
                <a16:creationId xmlns:a16="http://schemas.microsoft.com/office/drawing/2014/main" id="{CBF26FA3-AABA-492A-8CF8-18CD942B3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3A21F2-24A4-45F3-83D4-287763F0E34B}"/>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05106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00640-541A-4CDF-9515-B15DA440AE67}"/>
              </a:ext>
            </a:extLst>
          </p:cNvPr>
          <p:cNvSpPr>
            <a:spLocks noGrp="1"/>
          </p:cNvSpPr>
          <p:nvPr>
            <p:ph type="dt" sz="half" idx="10"/>
          </p:nvPr>
        </p:nvSpPr>
        <p:spPr/>
        <p:txBody>
          <a:bodyPr/>
          <a:lstStyle/>
          <a:p>
            <a:fld id="{85073246-0EE4-4A3E-B729-F9BB789760FB}" type="datetime1">
              <a:rPr lang="en-US" smtClean="0"/>
              <a:t>3/31/2023</a:t>
            </a:fld>
            <a:endParaRPr lang="en-US" dirty="0"/>
          </a:p>
        </p:txBody>
      </p:sp>
      <p:sp>
        <p:nvSpPr>
          <p:cNvPr id="3" name="Footer Placeholder 2">
            <a:extLst>
              <a:ext uri="{FF2B5EF4-FFF2-40B4-BE49-F238E27FC236}">
                <a16:creationId xmlns:a16="http://schemas.microsoft.com/office/drawing/2014/main" id="{7CE144C5-A882-4FFC-8D22-EAA2F55FE5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E9D348-CEBB-4A32-B9A1-62F9BBAB10D5}"/>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60711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441F-A109-48D6-B6EB-E1C53F9D1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F1C337-870B-4BE0-9D2D-8A12408DA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C703E-7D79-405F-8855-304A59A83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5B9AD-B1FE-4E61-83B2-7FC39F94AE71}"/>
              </a:ext>
            </a:extLst>
          </p:cNvPr>
          <p:cNvSpPr>
            <a:spLocks noGrp="1"/>
          </p:cNvSpPr>
          <p:nvPr>
            <p:ph type="dt" sz="half" idx="10"/>
          </p:nvPr>
        </p:nvSpPr>
        <p:spPr/>
        <p:txBody>
          <a:bodyPr/>
          <a:lstStyle/>
          <a:p>
            <a:fld id="{29347EC1-8DA5-4D92-B745-A28BF6BDD638}" type="datetime1">
              <a:rPr lang="en-US" smtClean="0"/>
              <a:t>3/31/2023</a:t>
            </a:fld>
            <a:endParaRPr lang="en-US" dirty="0"/>
          </a:p>
        </p:txBody>
      </p:sp>
      <p:sp>
        <p:nvSpPr>
          <p:cNvPr id="6" name="Footer Placeholder 5">
            <a:extLst>
              <a:ext uri="{FF2B5EF4-FFF2-40B4-BE49-F238E27FC236}">
                <a16:creationId xmlns:a16="http://schemas.microsoft.com/office/drawing/2014/main" id="{F37769FA-C666-4341-B583-D2B8FA2F8A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8DB245-B955-48AA-8148-1A1E44420E68}"/>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368726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A9A7-0B69-458E-A884-B55F39555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8615B5-8C4C-4235-A2C1-7DDDC040B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1AC763F-E6E4-46E3-8EE8-E22092567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D945A-6EA9-4977-8242-A714ECBD7D87}"/>
              </a:ext>
            </a:extLst>
          </p:cNvPr>
          <p:cNvSpPr>
            <a:spLocks noGrp="1"/>
          </p:cNvSpPr>
          <p:nvPr>
            <p:ph type="dt" sz="half" idx="10"/>
          </p:nvPr>
        </p:nvSpPr>
        <p:spPr/>
        <p:txBody>
          <a:bodyPr/>
          <a:lstStyle/>
          <a:p>
            <a:fld id="{01EAE224-8C51-419A-90F5-577A16D60B71}" type="datetime1">
              <a:rPr lang="en-US" smtClean="0"/>
              <a:t>3/31/2023</a:t>
            </a:fld>
            <a:endParaRPr lang="en-US" dirty="0"/>
          </a:p>
        </p:txBody>
      </p:sp>
      <p:sp>
        <p:nvSpPr>
          <p:cNvPr id="6" name="Footer Placeholder 5">
            <a:extLst>
              <a:ext uri="{FF2B5EF4-FFF2-40B4-BE49-F238E27FC236}">
                <a16:creationId xmlns:a16="http://schemas.microsoft.com/office/drawing/2014/main" id="{0DE295F4-0D83-4B96-84CD-7A2DE097EB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0C70AB-C315-4777-A972-050EADEEAF54}"/>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86369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E0ACF-E60B-4C9A-AEA2-2BBFEEBFF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C75964-1BF2-4E4E-9DC0-79A47935D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5F6FC-C691-49C6-9383-7C809DDCB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BBC53-01F9-48D7-98B8-80FA93FC9687}" type="datetime1">
              <a:rPr lang="en-US" smtClean="0"/>
              <a:t>3/31/2023</a:t>
            </a:fld>
            <a:endParaRPr lang="en-US" dirty="0"/>
          </a:p>
        </p:txBody>
      </p:sp>
      <p:sp>
        <p:nvSpPr>
          <p:cNvPr id="5" name="Footer Placeholder 4">
            <a:extLst>
              <a:ext uri="{FF2B5EF4-FFF2-40B4-BE49-F238E27FC236}">
                <a16:creationId xmlns:a16="http://schemas.microsoft.com/office/drawing/2014/main" id="{2F4171B3-4642-484D-AE1C-2FBE8BC812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18AA01-7947-4B55-8273-A8888A882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2728A-7148-4AC7-B942-DF0A90C54A65}" type="slidenum">
              <a:rPr lang="en-US" smtClean="0"/>
              <a:t>‹#›</a:t>
            </a:fld>
            <a:endParaRPr lang="en-US" dirty="0"/>
          </a:p>
        </p:txBody>
      </p:sp>
    </p:spTree>
    <p:extLst>
      <p:ext uri="{BB962C8B-B14F-4D97-AF65-F5344CB8AC3E}">
        <p14:creationId xmlns:p14="http://schemas.microsoft.com/office/powerpoint/2010/main" val="3614213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fa-espf-dev1-saasfaprod1.fa.ocs.oraclecloud.com/fscmUI/faces/FuseWelcome?_afrLoop=43507083724266396&amp;_adf.ctrl-state=18a52c0o9x_93"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con&#10;&#10;Description automatically generated">
            <a:extLst>
              <a:ext uri="{FF2B5EF4-FFF2-40B4-BE49-F238E27FC236}">
                <a16:creationId xmlns:a16="http://schemas.microsoft.com/office/drawing/2014/main" id="{5AB68C0E-18E1-4167-BE64-FAF5BC47A92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72478" y="2476762"/>
            <a:ext cx="3469572" cy="2473676"/>
          </a:xfrm>
        </p:spPr>
      </p:pic>
      <p:sp>
        <p:nvSpPr>
          <p:cNvPr id="4" name="Content Placeholder 3">
            <a:extLst>
              <a:ext uri="{FF2B5EF4-FFF2-40B4-BE49-F238E27FC236}">
                <a16:creationId xmlns:a16="http://schemas.microsoft.com/office/drawing/2014/main" id="{66C7A329-52B5-404E-B705-842C7B2C2411}"/>
              </a:ext>
            </a:extLst>
          </p:cNvPr>
          <p:cNvSpPr>
            <a:spLocks noGrp="1"/>
          </p:cNvSpPr>
          <p:nvPr>
            <p:ph sz="half" idx="2"/>
          </p:nvPr>
        </p:nvSpPr>
        <p:spPr>
          <a:xfrm flipH="1">
            <a:off x="12366593" y="5921405"/>
            <a:ext cx="736846" cy="221943"/>
          </a:xfrm>
        </p:spPr>
        <p:txBody>
          <a:bodyPr>
            <a:normAutofit fontScale="40000" lnSpcReduction="20000"/>
          </a:bodyPr>
          <a:lstStyle/>
          <a:p>
            <a:pPr marL="0" indent="0">
              <a:buNone/>
            </a:pPr>
            <a:endParaRPr lang="en-US" dirty="0"/>
          </a:p>
        </p:txBody>
      </p:sp>
      <p:sp>
        <p:nvSpPr>
          <p:cNvPr id="5" name="Title 19">
            <a:extLst>
              <a:ext uri="{FF2B5EF4-FFF2-40B4-BE49-F238E27FC236}">
                <a16:creationId xmlns:a16="http://schemas.microsoft.com/office/drawing/2014/main" id="{8E4B0BD9-EE43-4EBA-9345-609375670D0D}"/>
              </a:ext>
            </a:extLst>
          </p:cNvPr>
          <p:cNvSpPr txBox="1">
            <a:spLocks noGrp="1"/>
          </p:cNvSpPr>
          <p:nvPr>
            <p:ph type="title"/>
          </p:nvPr>
        </p:nvSpPr>
        <p:spPr>
          <a:xfrm>
            <a:off x="838200" y="365125"/>
            <a:ext cx="10515600" cy="132556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t>Expenses </a:t>
            </a:r>
          </a:p>
        </p:txBody>
      </p:sp>
      <p:cxnSp>
        <p:nvCxnSpPr>
          <p:cNvPr id="6" name="Straight Connector 5">
            <a:extLst>
              <a:ext uri="{FF2B5EF4-FFF2-40B4-BE49-F238E27FC236}">
                <a16:creationId xmlns:a16="http://schemas.microsoft.com/office/drawing/2014/main" id="{4D4967C9-0515-4FFA-A639-84466B22F19C}"/>
              </a:ext>
            </a:extLst>
          </p:cNvPr>
          <p:cNvCxnSpPr>
            <a:cxnSpLocks/>
          </p:cNvCxnSpPr>
          <p:nvPr/>
        </p:nvCxnSpPr>
        <p:spPr>
          <a:xfrm>
            <a:off x="3622880" y="1420943"/>
            <a:ext cx="47687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40740B3-E0DD-4A61-BF43-359FAB46AD92}"/>
              </a:ext>
            </a:extLst>
          </p:cNvPr>
          <p:cNvSpPr>
            <a:spLocks noGrp="1"/>
          </p:cNvSpPr>
          <p:nvPr>
            <p:ph type="sldNum" sz="quarter" idx="12"/>
          </p:nvPr>
        </p:nvSpPr>
        <p:spPr/>
        <p:txBody>
          <a:bodyPr/>
          <a:lstStyle/>
          <a:p>
            <a:fld id="{DAD2728A-7148-4AC7-B942-DF0A90C54A65}" type="slidenum">
              <a:rPr lang="en-US" smtClean="0"/>
              <a:t>1</a:t>
            </a:fld>
            <a:endParaRPr lang="en-US" dirty="0"/>
          </a:p>
        </p:txBody>
      </p:sp>
    </p:spTree>
    <p:extLst>
      <p:ext uri="{BB962C8B-B14F-4D97-AF65-F5344CB8AC3E}">
        <p14:creationId xmlns:p14="http://schemas.microsoft.com/office/powerpoint/2010/main" val="277882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071BE-579E-4E00-A33D-89719E528D76}"/>
              </a:ext>
            </a:extLst>
          </p:cNvPr>
          <p:cNvSpPr>
            <a:spLocks noGrp="1"/>
          </p:cNvSpPr>
          <p:nvPr>
            <p:ph type="sldNum" sz="quarter" idx="12"/>
          </p:nvPr>
        </p:nvSpPr>
        <p:spPr/>
        <p:txBody>
          <a:bodyPr/>
          <a:lstStyle/>
          <a:p>
            <a:fld id="{DAD2728A-7148-4AC7-B942-DF0A90C54A65}" type="slidenum">
              <a:rPr lang="en-US" smtClean="0"/>
              <a:t>10</a:t>
            </a:fld>
            <a:endParaRPr lang="en-US" dirty="0"/>
          </a:p>
        </p:txBody>
      </p:sp>
      <p:pic>
        <p:nvPicPr>
          <p:cNvPr id="6" name="Picture 5">
            <a:extLst>
              <a:ext uri="{FF2B5EF4-FFF2-40B4-BE49-F238E27FC236}">
                <a16:creationId xmlns:a16="http://schemas.microsoft.com/office/drawing/2014/main" id="{37720394-9BC3-4101-BF92-47B97CC1927F}"/>
              </a:ext>
            </a:extLst>
          </p:cNvPr>
          <p:cNvPicPr>
            <a:picLocks noChangeAspect="1"/>
          </p:cNvPicPr>
          <p:nvPr/>
        </p:nvPicPr>
        <p:blipFill>
          <a:blip r:embed="rId2"/>
          <a:stretch>
            <a:fillRect/>
          </a:stretch>
        </p:blipFill>
        <p:spPr>
          <a:xfrm>
            <a:off x="175850" y="352425"/>
            <a:ext cx="9391650" cy="3076575"/>
          </a:xfrm>
          <a:prstGeom prst="rect">
            <a:avLst/>
          </a:prstGeom>
        </p:spPr>
      </p:pic>
      <p:sp>
        <p:nvSpPr>
          <p:cNvPr id="7" name="TextBox 6">
            <a:extLst>
              <a:ext uri="{FF2B5EF4-FFF2-40B4-BE49-F238E27FC236}">
                <a16:creationId xmlns:a16="http://schemas.microsoft.com/office/drawing/2014/main" id="{B23044C1-6AF2-4292-B61A-D9725F602ACA}"/>
              </a:ext>
            </a:extLst>
          </p:cNvPr>
          <p:cNvSpPr txBox="1"/>
          <p:nvPr/>
        </p:nvSpPr>
        <p:spPr>
          <a:xfrm>
            <a:off x="8737600" y="4821382"/>
            <a:ext cx="3214255" cy="369332"/>
          </a:xfrm>
          <a:prstGeom prst="rect">
            <a:avLst/>
          </a:prstGeom>
          <a:noFill/>
        </p:spPr>
        <p:txBody>
          <a:bodyPr wrap="square" rtlCol="0">
            <a:spAutoFit/>
          </a:bodyPr>
          <a:lstStyle/>
          <a:p>
            <a:r>
              <a:rPr lang="en-US" dirty="0"/>
              <a:t>Approved to take the trip </a:t>
            </a:r>
          </a:p>
        </p:txBody>
      </p:sp>
      <p:pic>
        <p:nvPicPr>
          <p:cNvPr id="4" name="Picture 3">
            <a:extLst>
              <a:ext uri="{FF2B5EF4-FFF2-40B4-BE49-F238E27FC236}">
                <a16:creationId xmlns:a16="http://schemas.microsoft.com/office/drawing/2014/main" id="{68DDDDB0-BD73-4C96-94AC-0C725B7D4902}"/>
              </a:ext>
            </a:extLst>
          </p:cNvPr>
          <p:cNvPicPr>
            <a:picLocks noChangeAspect="1"/>
          </p:cNvPicPr>
          <p:nvPr/>
        </p:nvPicPr>
        <p:blipFill>
          <a:blip r:embed="rId3"/>
          <a:stretch>
            <a:fillRect/>
          </a:stretch>
        </p:blipFill>
        <p:spPr>
          <a:xfrm>
            <a:off x="6728583" y="789354"/>
            <a:ext cx="5223272" cy="5749558"/>
          </a:xfrm>
          <a:prstGeom prst="rect">
            <a:avLst/>
          </a:prstGeom>
        </p:spPr>
      </p:pic>
      <p:sp>
        <p:nvSpPr>
          <p:cNvPr id="3" name="Oval 2">
            <a:extLst>
              <a:ext uri="{FF2B5EF4-FFF2-40B4-BE49-F238E27FC236}">
                <a16:creationId xmlns:a16="http://schemas.microsoft.com/office/drawing/2014/main" id="{C6947B40-D416-4419-8B51-67C4587F93E8}"/>
              </a:ext>
            </a:extLst>
          </p:cNvPr>
          <p:cNvSpPr/>
          <p:nvPr/>
        </p:nvSpPr>
        <p:spPr>
          <a:xfrm>
            <a:off x="547076" y="1437420"/>
            <a:ext cx="2375877" cy="107131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37B864-AE72-4D1F-A983-756545BCF7A6}"/>
              </a:ext>
            </a:extLst>
          </p:cNvPr>
          <p:cNvSpPr/>
          <p:nvPr/>
        </p:nvSpPr>
        <p:spPr>
          <a:xfrm>
            <a:off x="6652669" y="2064288"/>
            <a:ext cx="3796499" cy="107131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88BB4D-969E-490B-8FB6-496466AC873A}"/>
              </a:ext>
            </a:extLst>
          </p:cNvPr>
          <p:cNvSpPr txBox="1"/>
          <p:nvPr/>
        </p:nvSpPr>
        <p:spPr>
          <a:xfrm>
            <a:off x="1398954" y="3813908"/>
            <a:ext cx="4697046" cy="2554545"/>
          </a:xfrm>
          <a:prstGeom prst="rect">
            <a:avLst/>
          </a:prstGeom>
          <a:noFill/>
        </p:spPr>
        <p:txBody>
          <a:bodyPr wrap="square" rtlCol="0">
            <a:spAutoFit/>
          </a:bodyPr>
          <a:lstStyle/>
          <a:p>
            <a:pPr algn="ctr"/>
            <a:r>
              <a:rPr lang="en-US" sz="3200" dirty="0"/>
              <a:t>Your request to spend funds </a:t>
            </a:r>
          </a:p>
          <a:p>
            <a:pPr algn="ctr"/>
            <a:r>
              <a:rPr lang="en-US" sz="3200" dirty="0"/>
              <a:t>AUTHORIZATION </a:t>
            </a:r>
          </a:p>
          <a:p>
            <a:pPr algn="ctr"/>
            <a:r>
              <a:rPr lang="en-US" sz="3200" dirty="0"/>
              <a:t>is approved, you can now plan your trip. </a:t>
            </a:r>
          </a:p>
        </p:txBody>
      </p:sp>
      <p:cxnSp>
        <p:nvCxnSpPr>
          <p:cNvPr id="10" name="Straight Arrow Connector 9">
            <a:extLst>
              <a:ext uri="{FF2B5EF4-FFF2-40B4-BE49-F238E27FC236}">
                <a16:creationId xmlns:a16="http://schemas.microsoft.com/office/drawing/2014/main" id="{8862F544-9E96-4B25-861A-B700756DF504}"/>
              </a:ext>
            </a:extLst>
          </p:cNvPr>
          <p:cNvCxnSpPr>
            <a:cxnSpLocks/>
          </p:cNvCxnSpPr>
          <p:nvPr/>
        </p:nvCxnSpPr>
        <p:spPr>
          <a:xfrm flipH="1" flipV="1">
            <a:off x="1735016" y="2243016"/>
            <a:ext cx="1187937" cy="163341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C1C871-711F-43A5-89C1-683051ECA6A9}"/>
              </a:ext>
            </a:extLst>
          </p:cNvPr>
          <p:cNvCxnSpPr>
            <a:cxnSpLocks/>
          </p:cNvCxnSpPr>
          <p:nvPr/>
        </p:nvCxnSpPr>
        <p:spPr>
          <a:xfrm flipV="1">
            <a:off x="4344228" y="2599947"/>
            <a:ext cx="2778700" cy="127648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04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7D381-D6CC-4AE6-B355-6EC03D103D5F}"/>
              </a:ext>
            </a:extLst>
          </p:cNvPr>
          <p:cNvSpPr>
            <a:spLocks noGrp="1"/>
          </p:cNvSpPr>
          <p:nvPr>
            <p:ph type="sldNum" sz="quarter" idx="12"/>
          </p:nvPr>
        </p:nvSpPr>
        <p:spPr/>
        <p:txBody>
          <a:bodyPr/>
          <a:lstStyle/>
          <a:p>
            <a:fld id="{DAD2728A-7148-4AC7-B942-DF0A90C54A65}" type="slidenum">
              <a:rPr lang="en-US" smtClean="0"/>
              <a:t>11</a:t>
            </a:fld>
            <a:endParaRPr lang="en-US" dirty="0"/>
          </a:p>
        </p:txBody>
      </p:sp>
      <p:pic>
        <p:nvPicPr>
          <p:cNvPr id="4" name="Picture 3">
            <a:extLst>
              <a:ext uri="{FF2B5EF4-FFF2-40B4-BE49-F238E27FC236}">
                <a16:creationId xmlns:a16="http://schemas.microsoft.com/office/drawing/2014/main" id="{998D5C83-6456-483C-B802-1FC8A9721A42}"/>
              </a:ext>
            </a:extLst>
          </p:cNvPr>
          <p:cNvPicPr>
            <a:picLocks noChangeAspect="1"/>
          </p:cNvPicPr>
          <p:nvPr/>
        </p:nvPicPr>
        <p:blipFill>
          <a:blip r:embed="rId2"/>
          <a:stretch>
            <a:fillRect/>
          </a:stretch>
        </p:blipFill>
        <p:spPr>
          <a:xfrm>
            <a:off x="3581401" y="4504965"/>
            <a:ext cx="7656163" cy="2232008"/>
          </a:xfrm>
          <a:prstGeom prst="rect">
            <a:avLst/>
          </a:prstGeom>
        </p:spPr>
      </p:pic>
      <p:sp>
        <p:nvSpPr>
          <p:cNvPr id="5" name="Rectangle 4">
            <a:extLst>
              <a:ext uri="{FF2B5EF4-FFF2-40B4-BE49-F238E27FC236}">
                <a16:creationId xmlns:a16="http://schemas.microsoft.com/office/drawing/2014/main" id="{06A2BA0A-8B69-4841-85E8-D6D3F64591D5}"/>
              </a:ext>
            </a:extLst>
          </p:cNvPr>
          <p:cNvSpPr/>
          <p:nvPr/>
        </p:nvSpPr>
        <p:spPr>
          <a:xfrm>
            <a:off x="418454" y="263471"/>
            <a:ext cx="11429999" cy="10926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2F7FF7-8E34-4B03-B02D-74712E07677F}"/>
              </a:ext>
            </a:extLst>
          </p:cNvPr>
          <p:cNvSpPr txBox="1"/>
          <p:nvPr/>
        </p:nvSpPr>
        <p:spPr>
          <a:xfrm>
            <a:off x="573437" y="517512"/>
            <a:ext cx="11491993" cy="523220"/>
          </a:xfrm>
          <a:prstGeom prst="rect">
            <a:avLst/>
          </a:prstGeom>
          <a:noFill/>
        </p:spPr>
        <p:txBody>
          <a:bodyPr wrap="square" rtlCol="0">
            <a:spAutoFit/>
          </a:bodyPr>
          <a:lstStyle/>
          <a:p>
            <a:r>
              <a:rPr lang="en-US" sz="2800" b="1" dirty="0">
                <a:solidFill>
                  <a:schemeClr val="bg1"/>
                </a:solidFill>
              </a:rPr>
              <a:t>You are Back from the Trip and Need to Ask for Personal Reimbursement </a:t>
            </a:r>
          </a:p>
        </p:txBody>
      </p:sp>
      <p:pic>
        <p:nvPicPr>
          <p:cNvPr id="8" name="Picture 7">
            <a:extLst>
              <a:ext uri="{FF2B5EF4-FFF2-40B4-BE49-F238E27FC236}">
                <a16:creationId xmlns:a16="http://schemas.microsoft.com/office/drawing/2014/main" id="{B0588F17-16C8-4831-A620-96A82AE003F8}"/>
              </a:ext>
            </a:extLst>
          </p:cNvPr>
          <p:cNvPicPr>
            <a:picLocks noChangeAspect="1"/>
          </p:cNvPicPr>
          <p:nvPr/>
        </p:nvPicPr>
        <p:blipFill>
          <a:blip r:embed="rId3"/>
          <a:stretch>
            <a:fillRect/>
          </a:stretch>
        </p:blipFill>
        <p:spPr>
          <a:xfrm>
            <a:off x="108488" y="1395545"/>
            <a:ext cx="5733243" cy="2974059"/>
          </a:xfrm>
          <a:prstGeom prst="rect">
            <a:avLst/>
          </a:prstGeom>
        </p:spPr>
      </p:pic>
      <p:sp>
        <p:nvSpPr>
          <p:cNvPr id="9" name="Oval 8">
            <a:extLst>
              <a:ext uri="{FF2B5EF4-FFF2-40B4-BE49-F238E27FC236}">
                <a16:creationId xmlns:a16="http://schemas.microsoft.com/office/drawing/2014/main" id="{AC27A0DE-586E-4F43-8FF7-C181A77B7E89}"/>
              </a:ext>
            </a:extLst>
          </p:cNvPr>
          <p:cNvSpPr/>
          <p:nvPr/>
        </p:nvSpPr>
        <p:spPr>
          <a:xfrm>
            <a:off x="271220" y="1712563"/>
            <a:ext cx="480447" cy="63543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2E11F1-FD10-4137-9919-1FF113DB6D85}"/>
              </a:ext>
            </a:extLst>
          </p:cNvPr>
          <p:cNvSpPr/>
          <p:nvPr/>
        </p:nvSpPr>
        <p:spPr>
          <a:xfrm>
            <a:off x="4011478" y="3111285"/>
            <a:ext cx="560522" cy="63543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D7B70A5-6E9E-47AE-BCFC-03DE5A6EE036}"/>
              </a:ext>
            </a:extLst>
          </p:cNvPr>
          <p:cNvSpPr/>
          <p:nvPr/>
        </p:nvSpPr>
        <p:spPr>
          <a:xfrm>
            <a:off x="3715718" y="5310357"/>
            <a:ext cx="747794" cy="69871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8B4E2A-6F53-4E20-8660-D9D5EF796303}"/>
              </a:ext>
            </a:extLst>
          </p:cNvPr>
          <p:cNvSpPr txBox="1"/>
          <p:nvPr/>
        </p:nvSpPr>
        <p:spPr>
          <a:xfrm>
            <a:off x="6502401" y="3223647"/>
            <a:ext cx="4943098" cy="1231106"/>
          </a:xfrm>
          <a:prstGeom prst="rect">
            <a:avLst/>
          </a:prstGeom>
          <a:noFill/>
        </p:spPr>
        <p:txBody>
          <a:bodyPr wrap="square" rtlCol="0">
            <a:spAutoFit/>
          </a:bodyPr>
          <a:lstStyle/>
          <a:p>
            <a:pPr algn="ctr"/>
            <a:r>
              <a:rPr lang="en-US" dirty="0">
                <a:solidFill>
                  <a:schemeClr val="bg1"/>
                </a:solidFill>
              </a:rPr>
              <a:t>Only </a:t>
            </a:r>
            <a:r>
              <a:rPr lang="en-US" sz="2000" b="1" dirty="0">
                <a:solidFill>
                  <a:schemeClr val="bg1"/>
                </a:solidFill>
              </a:rPr>
              <a:t>Expense Reports </a:t>
            </a:r>
          </a:p>
          <a:p>
            <a:pPr algn="ctr"/>
            <a:r>
              <a:rPr lang="en-US" sz="1600" dirty="0">
                <a:solidFill>
                  <a:schemeClr val="bg1"/>
                </a:solidFill>
              </a:rPr>
              <a:t>(NOT Authorizations)</a:t>
            </a:r>
            <a:r>
              <a:rPr lang="en-US" dirty="0">
                <a:solidFill>
                  <a:schemeClr val="bg1"/>
                </a:solidFill>
              </a:rPr>
              <a:t>  show on this turntable.. The more you do the more will be lined up across the page</a:t>
            </a:r>
            <a:r>
              <a:rPr lang="en-US" dirty="0"/>
              <a:t>. </a:t>
            </a:r>
          </a:p>
        </p:txBody>
      </p:sp>
      <p:cxnSp>
        <p:nvCxnSpPr>
          <p:cNvPr id="12" name="Straight Arrow Connector 11">
            <a:extLst>
              <a:ext uri="{FF2B5EF4-FFF2-40B4-BE49-F238E27FC236}">
                <a16:creationId xmlns:a16="http://schemas.microsoft.com/office/drawing/2014/main" id="{7350CE98-89C9-4CB6-A47F-91A9F67C5803}"/>
              </a:ext>
            </a:extLst>
          </p:cNvPr>
          <p:cNvCxnSpPr>
            <a:cxnSpLocks/>
          </p:cNvCxnSpPr>
          <p:nvPr/>
        </p:nvCxnSpPr>
        <p:spPr>
          <a:xfrm flipH="1">
            <a:off x="5633634" y="4174097"/>
            <a:ext cx="2976966" cy="143890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50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165FB-224D-4351-BC69-FDD8FB3451BD}"/>
              </a:ext>
            </a:extLst>
          </p:cNvPr>
          <p:cNvSpPr>
            <a:spLocks noGrp="1"/>
          </p:cNvSpPr>
          <p:nvPr>
            <p:ph type="sldNum" sz="quarter" idx="12"/>
          </p:nvPr>
        </p:nvSpPr>
        <p:spPr/>
        <p:txBody>
          <a:bodyPr/>
          <a:lstStyle/>
          <a:p>
            <a:fld id="{DAD2728A-7148-4AC7-B942-DF0A90C54A65}" type="slidenum">
              <a:rPr lang="en-US" smtClean="0"/>
              <a:t>12</a:t>
            </a:fld>
            <a:endParaRPr lang="en-US" dirty="0"/>
          </a:p>
        </p:txBody>
      </p:sp>
      <p:pic>
        <p:nvPicPr>
          <p:cNvPr id="4" name="Picture 3">
            <a:extLst>
              <a:ext uri="{FF2B5EF4-FFF2-40B4-BE49-F238E27FC236}">
                <a16:creationId xmlns:a16="http://schemas.microsoft.com/office/drawing/2014/main" id="{9DCFFABF-0700-4784-9D90-E8848DB9A544}"/>
              </a:ext>
            </a:extLst>
          </p:cNvPr>
          <p:cNvPicPr>
            <a:picLocks noChangeAspect="1"/>
          </p:cNvPicPr>
          <p:nvPr/>
        </p:nvPicPr>
        <p:blipFill>
          <a:blip r:embed="rId2"/>
          <a:stretch>
            <a:fillRect/>
          </a:stretch>
        </p:blipFill>
        <p:spPr>
          <a:xfrm>
            <a:off x="476571" y="220944"/>
            <a:ext cx="10872061" cy="1936493"/>
          </a:xfrm>
          <a:prstGeom prst="rect">
            <a:avLst/>
          </a:prstGeom>
        </p:spPr>
      </p:pic>
      <p:pic>
        <p:nvPicPr>
          <p:cNvPr id="8" name="Picture 7">
            <a:extLst>
              <a:ext uri="{FF2B5EF4-FFF2-40B4-BE49-F238E27FC236}">
                <a16:creationId xmlns:a16="http://schemas.microsoft.com/office/drawing/2014/main" id="{F08B1A55-109D-4A53-964D-AD7DF93FB09E}"/>
              </a:ext>
            </a:extLst>
          </p:cNvPr>
          <p:cNvPicPr>
            <a:picLocks noChangeAspect="1"/>
          </p:cNvPicPr>
          <p:nvPr/>
        </p:nvPicPr>
        <p:blipFill>
          <a:blip r:embed="rId3"/>
          <a:stretch>
            <a:fillRect/>
          </a:stretch>
        </p:blipFill>
        <p:spPr>
          <a:xfrm>
            <a:off x="-56827" y="3616307"/>
            <a:ext cx="11484244" cy="2846203"/>
          </a:xfrm>
          <a:prstGeom prst="rect">
            <a:avLst/>
          </a:prstGeom>
        </p:spPr>
      </p:pic>
      <p:sp>
        <p:nvSpPr>
          <p:cNvPr id="3" name="Oval 2">
            <a:extLst>
              <a:ext uri="{FF2B5EF4-FFF2-40B4-BE49-F238E27FC236}">
                <a16:creationId xmlns:a16="http://schemas.microsoft.com/office/drawing/2014/main" id="{B5F8AA20-DD18-4BDE-801B-151D42C298A6}"/>
              </a:ext>
            </a:extLst>
          </p:cNvPr>
          <p:cNvSpPr/>
          <p:nvPr/>
        </p:nvSpPr>
        <p:spPr>
          <a:xfrm>
            <a:off x="674176" y="681925"/>
            <a:ext cx="2014780" cy="3874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93C02A7-DA1B-4314-B0B2-CB5DFE42EE96}"/>
              </a:ext>
            </a:extLst>
          </p:cNvPr>
          <p:cNvSpPr/>
          <p:nvPr/>
        </p:nvSpPr>
        <p:spPr>
          <a:xfrm>
            <a:off x="767166" y="1703355"/>
            <a:ext cx="945397" cy="3874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0F4D2CB-2976-42A1-8757-B47C3CF3A567}"/>
              </a:ext>
            </a:extLst>
          </p:cNvPr>
          <p:cNvSpPr/>
          <p:nvPr/>
        </p:nvSpPr>
        <p:spPr>
          <a:xfrm>
            <a:off x="1216617" y="3510366"/>
            <a:ext cx="2696705" cy="25897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CD28D3-CE07-4729-AEDF-8CECD638ECAC}"/>
              </a:ext>
            </a:extLst>
          </p:cNvPr>
          <p:cNvSpPr/>
          <p:nvPr/>
        </p:nvSpPr>
        <p:spPr>
          <a:xfrm>
            <a:off x="6887707" y="4117259"/>
            <a:ext cx="4827722" cy="906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2842654-1737-4C19-9451-86AF843F1969}"/>
              </a:ext>
            </a:extLst>
          </p:cNvPr>
          <p:cNvSpPr/>
          <p:nvPr/>
        </p:nvSpPr>
        <p:spPr>
          <a:xfrm>
            <a:off x="6704309" y="5162261"/>
            <a:ext cx="2014780" cy="3363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0BD2F5A-2D3B-4A02-9491-A85043AD3DC0}"/>
              </a:ext>
            </a:extLst>
          </p:cNvPr>
          <p:cNvSpPr txBox="1"/>
          <p:nvPr/>
        </p:nvSpPr>
        <p:spPr>
          <a:xfrm>
            <a:off x="3084163" y="480447"/>
            <a:ext cx="2828439" cy="646331"/>
          </a:xfrm>
          <a:prstGeom prst="rect">
            <a:avLst/>
          </a:prstGeom>
          <a:noFill/>
        </p:spPr>
        <p:txBody>
          <a:bodyPr wrap="square" rtlCol="0">
            <a:spAutoFit/>
          </a:bodyPr>
          <a:lstStyle/>
          <a:p>
            <a:pPr algn="ctr"/>
            <a:r>
              <a:rPr lang="en-US" b="1" dirty="0">
                <a:highlight>
                  <a:srgbClr val="FFFF00"/>
                </a:highlight>
              </a:rPr>
              <a:t>#1 Type in the same name as the request! </a:t>
            </a:r>
          </a:p>
        </p:txBody>
      </p:sp>
      <p:sp>
        <p:nvSpPr>
          <p:cNvPr id="11" name="TextBox 10">
            <a:extLst>
              <a:ext uri="{FF2B5EF4-FFF2-40B4-BE49-F238E27FC236}">
                <a16:creationId xmlns:a16="http://schemas.microsoft.com/office/drawing/2014/main" id="{E3426B65-9783-4EFC-BAFB-40C6FC2E6761}"/>
              </a:ext>
            </a:extLst>
          </p:cNvPr>
          <p:cNvSpPr txBox="1"/>
          <p:nvPr/>
        </p:nvSpPr>
        <p:spPr>
          <a:xfrm>
            <a:off x="3370881" y="1380189"/>
            <a:ext cx="1906292" cy="646331"/>
          </a:xfrm>
          <a:prstGeom prst="rect">
            <a:avLst/>
          </a:prstGeom>
          <a:noFill/>
        </p:spPr>
        <p:txBody>
          <a:bodyPr wrap="square" rtlCol="0">
            <a:spAutoFit/>
          </a:bodyPr>
          <a:lstStyle/>
          <a:p>
            <a:pPr algn="ctr"/>
            <a:r>
              <a:rPr lang="en-US" b="1" dirty="0">
                <a:highlight>
                  <a:srgbClr val="FFFF00"/>
                </a:highlight>
              </a:rPr>
              <a:t>#2 Click to create expense lines </a:t>
            </a:r>
          </a:p>
        </p:txBody>
      </p:sp>
      <p:cxnSp>
        <p:nvCxnSpPr>
          <p:cNvPr id="13" name="Straight Arrow Connector 12">
            <a:extLst>
              <a:ext uri="{FF2B5EF4-FFF2-40B4-BE49-F238E27FC236}">
                <a16:creationId xmlns:a16="http://schemas.microsoft.com/office/drawing/2014/main" id="{ADE4F15B-71A5-4D2A-836B-EC519AB1A724}"/>
              </a:ext>
            </a:extLst>
          </p:cNvPr>
          <p:cNvCxnSpPr>
            <a:cxnSpLocks/>
          </p:cNvCxnSpPr>
          <p:nvPr/>
        </p:nvCxnSpPr>
        <p:spPr>
          <a:xfrm flipH="1">
            <a:off x="2688957" y="984142"/>
            <a:ext cx="991890" cy="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239719-1B76-4281-ADCB-3A0AC74E8515}"/>
              </a:ext>
            </a:extLst>
          </p:cNvPr>
          <p:cNvCxnSpPr>
            <a:cxnSpLocks/>
          </p:cNvCxnSpPr>
          <p:nvPr/>
        </p:nvCxnSpPr>
        <p:spPr>
          <a:xfrm flipH="1">
            <a:off x="1712565" y="1703354"/>
            <a:ext cx="1813299" cy="1039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ADAE70-3B69-4E3E-A9DA-AA38210DC17C}"/>
              </a:ext>
            </a:extLst>
          </p:cNvPr>
          <p:cNvSpPr txBox="1"/>
          <p:nvPr/>
        </p:nvSpPr>
        <p:spPr>
          <a:xfrm>
            <a:off x="674176" y="2471560"/>
            <a:ext cx="4029560" cy="646331"/>
          </a:xfrm>
          <a:prstGeom prst="rect">
            <a:avLst/>
          </a:prstGeom>
          <a:noFill/>
        </p:spPr>
        <p:txBody>
          <a:bodyPr wrap="square" rtlCol="0">
            <a:spAutoFit/>
          </a:bodyPr>
          <a:lstStyle/>
          <a:p>
            <a:r>
              <a:rPr lang="en-US" dirty="0"/>
              <a:t>#3 Page opens and changes expense lines depending on the Type you pick. </a:t>
            </a:r>
          </a:p>
        </p:txBody>
      </p:sp>
      <p:cxnSp>
        <p:nvCxnSpPr>
          <p:cNvPr id="23" name="Straight Arrow Connector 22">
            <a:extLst>
              <a:ext uri="{FF2B5EF4-FFF2-40B4-BE49-F238E27FC236}">
                <a16:creationId xmlns:a16="http://schemas.microsoft.com/office/drawing/2014/main" id="{0AB22EA6-76C5-4089-90BA-954CE98A9435}"/>
              </a:ext>
            </a:extLst>
          </p:cNvPr>
          <p:cNvCxnSpPr>
            <a:cxnSpLocks/>
          </p:cNvCxnSpPr>
          <p:nvPr/>
        </p:nvCxnSpPr>
        <p:spPr>
          <a:xfrm flipH="1">
            <a:off x="3625315" y="3104667"/>
            <a:ext cx="263469" cy="77812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904CBF6-9241-424D-A887-0220659300A5}"/>
              </a:ext>
            </a:extLst>
          </p:cNvPr>
          <p:cNvSpPr txBox="1"/>
          <p:nvPr/>
        </p:nvSpPr>
        <p:spPr>
          <a:xfrm>
            <a:off x="5962971" y="2131101"/>
            <a:ext cx="5752458" cy="1277273"/>
          </a:xfrm>
          <a:prstGeom prst="rect">
            <a:avLst/>
          </a:prstGeom>
          <a:noFill/>
        </p:spPr>
        <p:txBody>
          <a:bodyPr wrap="square" rtlCol="0">
            <a:spAutoFit/>
          </a:bodyPr>
          <a:lstStyle/>
          <a:p>
            <a:r>
              <a:rPr lang="en-US" dirty="0"/>
              <a:t>                                #4 Attach receipt(s) for </a:t>
            </a:r>
            <a:r>
              <a:rPr lang="en-US" b="1" dirty="0"/>
              <a:t>this line charge</a:t>
            </a:r>
          </a:p>
          <a:p>
            <a:r>
              <a:rPr lang="en-US" dirty="0"/>
              <a:t>			(drag and drop option)</a:t>
            </a:r>
          </a:p>
          <a:p>
            <a:endParaRPr lang="en-US" sz="500" dirty="0"/>
          </a:p>
          <a:p>
            <a:r>
              <a:rPr lang="en-US" dirty="0"/>
              <a:t>#5 click Authorization </a:t>
            </a:r>
            <a:r>
              <a:rPr lang="en-US" sz="1600" dirty="0"/>
              <a:t>(this is when you asked for funds)      </a:t>
            </a:r>
            <a:r>
              <a:rPr lang="en-US" dirty="0"/>
              <a:t>opens to a new box</a:t>
            </a:r>
          </a:p>
        </p:txBody>
      </p:sp>
      <p:cxnSp>
        <p:nvCxnSpPr>
          <p:cNvPr id="26" name="Straight Arrow Connector 25">
            <a:extLst>
              <a:ext uri="{FF2B5EF4-FFF2-40B4-BE49-F238E27FC236}">
                <a16:creationId xmlns:a16="http://schemas.microsoft.com/office/drawing/2014/main" id="{532DF4AF-144A-4B97-8B2D-AA3B75E08D1D}"/>
              </a:ext>
            </a:extLst>
          </p:cNvPr>
          <p:cNvCxnSpPr>
            <a:cxnSpLocks/>
          </p:cNvCxnSpPr>
          <p:nvPr/>
        </p:nvCxnSpPr>
        <p:spPr>
          <a:xfrm flipH="1">
            <a:off x="10190137" y="2640355"/>
            <a:ext cx="936356" cy="206020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F7A399D-FC17-4FD1-9BBC-96DA89C44F12}"/>
              </a:ext>
            </a:extLst>
          </p:cNvPr>
          <p:cNvCxnSpPr>
            <a:cxnSpLocks/>
          </p:cNvCxnSpPr>
          <p:nvPr/>
        </p:nvCxnSpPr>
        <p:spPr>
          <a:xfrm>
            <a:off x="6704310" y="3422306"/>
            <a:ext cx="158859" cy="179256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A3F451F8-68D1-4D2D-85F5-5296B60A25C8}"/>
              </a:ext>
            </a:extLst>
          </p:cNvPr>
          <p:cNvSpPr/>
          <p:nvPr/>
        </p:nvSpPr>
        <p:spPr>
          <a:xfrm>
            <a:off x="7431437" y="5416658"/>
            <a:ext cx="2533973" cy="4650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29F59FE-1C9B-4702-B7D2-58D081EB933E}"/>
              </a:ext>
            </a:extLst>
          </p:cNvPr>
          <p:cNvSpPr txBox="1"/>
          <p:nvPr/>
        </p:nvSpPr>
        <p:spPr>
          <a:xfrm>
            <a:off x="6455044" y="5974597"/>
            <a:ext cx="4951709" cy="584775"/>
          </a:xfrm>
          <a:prstGeom prst="rect">
            <a:avLst/>
          </a:prstGeom>
          <a:noFill/>
        </p:spPr>
        <p:txBody>
          <a:bodyPr wrap="square" rtlCol="0">
            <a:spAutoFit/>
          </a:bodyPr>
          <a:lstStyle/>
          <a:p>
            <a:r>
              <a:rPr lang="en-US" sz="1600" dirty="0">
                <a:highlight>
                  <a:srgbClr val="FFFF00"/>
                </a:highlight>
              </a:rPr>
              <a:t>Make sure the </a:t>
            </a:r>
            <a:r>
              <a:rPr lang="en-US" sz="1600" dirty="0" err="1">
                <a:highlight>
                  <a:srgbClr val="FFFF00"/>
                </a:highlight>
              </a:rPr>
              <a:t>gl</a:t>
            </a:r>
            <a:r>
              <a:rPr lang="en-US" sz="1600" dirty="0">
                <a:highlight>
                  <a:srgbClr val="FFFF00"/>
                </a:highlight>
              </a:rPr>
              <a:t> account matches the account used when funds were requested before the trip </a:t>
            </a:r>
          </a:p>
        </p:txBody>
      </p:sp>
      <p:cxnSp>
        <p:nvCxnSpPr>
          <p:cNvPr id="41" name="Straight Arrow Connector 40">
            <a:extLst>
              <a:ext uri="{FF2B5EF4-FFF2-40B4-BE49-F238E27FC236}">
                <a16:creationId xmlns:a16="http://schemas.microsoft.com/office/drawing/2014/main" id="{3E18D2AF-ECE4-4F0F-9ECD-1B98CA130AE0}"/>
              </a:ext>
            </a:extLst>
          </p:cNvPr>
          <p:cNvCxnSpPr>
            <a:cxnSpLocks/>
          </p:cNvCxnSpPr>
          <p:nvPr/>
        </p:nvCxnSpPr>
        <p:spPr>
          <a:xfrm flipH="1" flipV="1">
            <a:off x="9982200" y="5709887"/>
            <a:ext cx="322881" cy="27772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19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C0A9D-3012-4289-8391-CA2E80B87F7E}"/>
              </a:ext>
            </a:extLst>
          </p:cNvPr>
          <p:cNvSpPr>
            <a:spLocks noGrp="1"/>
          </p:cNvSpPr>
          <p:nvPr>
            <p:ph type="sldNum" sz="quarter" idx="12"/>
          </p:nvPr>
        </p:nvSpPr>
        <p:spPr/>
        <p:txBody>
          <a:bodyPr/>
          <a:lstStyle/>
          <a:p>
            <a:fld id="{DAD2728A-7148-4AC7-B942-DF0A90C54A65}" type="slidenum">
              <a:rPr lang="en-US" smtClean="0"/>
              <a:t>13</a:t>
            </a:fld>
            <a:endParaRPr lang="en-US" dirty="0"/>
          </a:p>
        </p:txBody>
      </p:sp>
      <p:pic>
        <p:nvPicPr>
          <p:cNvPr id="4" name="Picture 3">
            <a:extLst>
              <a:ext uri="{FF2B5EF4-FFF2-40B4-BE49-F238E27FC236}">
                <a16:creationId xmlns:a16="http://schemas.microsoft.com/office/drawing/2014/main" id="{840C26D1-87E1-483A-9D87-96A5E5423F07}"/>
              </a:ext>
            </a:extLst>
          </p:cNvPr>
          <p:cNvPicPr>
            <a:picLocks noChangeAspect="1"/>
          </p:cNvPicPr>
          <p:nvPr/>
        </p:nvPicPr>
        <p:blipFill>
          <a:blip r:embed="rId2"/>
          <a:stretch>
            <a:fillRect/>
          </a:stretch>
        </p:blipFill>
        <p:spPr>
          <a:xfrm>
            <a:off x="1776249" y="2191396"/>
            <a:ext cx="7477125" cy="3467100"/>
          </a:xfrm>
          <a:prstGeom prst="rect">
            <a:avLst/>
          </a:prstGeom>
        </p:spPr>
      </p:pic>
      <p:sp>
        <p:nvSpPr>
          <p:cNvPr id="3" name="TextBox 2">
            <a:extLst>
              <a:ext uri="{FF2B5EF4-FFF2-40B4-BE49-F238E27FC236}">
                <a16:creationId xmlns:a16="http://schemas.microsoft.com/office/drawing/2014/main" id="{0FA45B85-7D91-4297-8AD8-D18D074A900E}"/>
              </a:ext>
            </a:extLst>
          </p:cNvPr>
          <p:cNvSpPr txBox="1"/>
          <p:nvPr/>
        </p:nvSpPr>
        <p:spPr>
          <a:xfrm>
            <a:off x="666427" y="410705"/>
            <a:ext cx="10461356" cy="1200329"/>
          </a:xfrm>
          <a:prstGeom prst="rect">
            <a:avLst/>
          </a:prstGeom>
          <a:noFill/>
        </p:spPr>
        <p:txBody>
          <a:bodyPr wrap="square" rtlCol="0">
            <a:spAutoFit/>
          </a:bodyPr>
          <a:lstStyle/>
          <a:p>
            <a:r>
              <a:rPr lang="en-US" dirty="0"/>
              <a:t>#6  Find your Original Request for this line item – click (</a:t>
            </a:r>
            <a:r>
              <a:rPr lang="en-US" dirty="0">
                <a:highlight>
                  <a:srgbClr val="00FFFF"/>
                </a:highlight>
              </a:rPr>
              <a:t>turns blue</a:t>
            </a:r>
            <a:r>
              <a:rPr lang="en-US" dirty="0"/>
              <a:t>) go to bottom of page and </a:t>
            </a:r>
            <a:r>
              <a:rPr lang="en-US" b="1" dirty="0"/>
              <a:t>click ok  </a:t>
            </a:r>
          </a:p>
          <a:p>
            <a:pPr algn="ctr"/>
            <a:r>
              <a:rPr lang="en-US" dirty="0">
                <a:solidFill>
                  <a:srgbClr val="FFFF00"/>
                </a:solidFill>
              </a:rPr>
              <a:t>You need to know your TA# (Authorization #)  to find the correct line / trip/ expense  </a:t>
            </a:r>
          </a:p>
          <a:p>
            <a:endParaRPr lang="en-US" dirty="0"/>
          </a:p>
          <a:p>
            <a:r>
              <a:rPr lang="en-US" dirty="0"/>
              <a:t>  Note: each line item shows here separately w/ the original Travel Authorization Number - TA000000000</a:t>
            </a:r>
          </a:p>
        </p:txBody>
      </p:sp>
    </p:spTree>
    <p:extLst>
      <p:ext uri="{BB962C8B-B14F-4D97-AF65-F5344CB8AC3E}">
        <p14:creationId xmlns:p14="http://schemas.microsoft.com/office/powerpoint/2010/main" val="419261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7B7839-72E1-4C1A-B70A-D1AB5C892D9E}"/>
              </a:ext>
            </a:extLst>
          </p:cNvPr>
          <p:cNvSpPr>
            <a:spLocks noGrp="1"/>
          </p:cNvSpPr>
          <p:nvPr>
            <p:ph type="sldNum" sz="quarter" idx="12"/>
          </p:nvPr>
        </p:nvSpPr>
        <p:spPr/>
        <p:txBody>
          <a:bodyPr/>
          <a:lstStyle/>
          <a:p>
            <a:fld id="{DAD2728A-7148-4AC7-B942-DF0A90C54A65}" type="slidenum">
              <a:rPr lang="en-US" smtClean="0"/>
              <a:t>14</a:t>
            </a:fld>
            <a:endParaRPr lang="en-US" dirty="0"/>
          </a:p>
        </p:txBody>
      </p:sp>
      <p:pic>
        <p:nvPicPr>
          <p:cNvPr id="4" name="Picture 3">
            <a:extLst>
              <a:ext uri="{FF2B5EF4-FFF2-40B4-BE49-F238E27FC236}">
                <a16:creationId xmlns:a16="http://schemas.microsoft.com/office/drawing/2014/main" id="{1E231B6C-DAB6-48F9-A25B-A16BAB3D3C07}"/>
              </a:ext>
            </a:extLst>
          </p:cNvPr>
          <p:cNvPicPr>
            <a:picLocks noChangeAspect="1"/>
          </p:cNvPicPr>
          <p:nvPr/>
        </p:nvPicPr>
        <p:blipFill>
          <a:blip r:embed="rId2"/>
          <a:stretch>
            <a:fillRect/>
          </a:stretch>
        </p:blipFill>
        <p:spPr>
          <a:xfrm>
            <a:off x="473990" y="534020"/>
            <a:ext cx="11244020" cy="3186246"/>
          </a:xfrm>
          <a:prstGeom prst="rect">
            <a:avLst/>
          </a:prstGeom>
        </p:spPr>
      </p:pic>
      <p:sp>
        <p:nvSpPr>
          <p:cNvPr id="3" name="Oval 2">
            <a:extLst>
              <a:ext uri="{FF2B5EF4-FFF2-40B4-BE49-F238E27FC236}">
                <a16:creationId xmlns:a16="http://schemas.microsoft.com/office/drawing/2014/main" id="{F80D9C03-9D4E-4015-BCB6-9B5BFAF05523}"/>
              </a:ext>
            </a:extLst>
          </p:cNvPr>
          <p:cNvSpPr/>
          <p:nvPr/>
        </p:nvSpPr>
        <p:spPr>
          <a:xfrm>
            <a:off x="7242794" y="2614667"/>
            <a:ext cx="2296413" cy="365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4D488F9-08B8-42E7-AA0A-14A0585E82A9}"/>
              </a:ext>
            </a:extLst>
          </p:cNvPr>
          <p:cNvSpPr/>
          <p:nvPr/>
        </p:nvSpPr>
        <p:spPr>
          <a:xfrm>
            <a:off x="7653579" y="2124560"/>
            <a:ext cx="2812943" cy="365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2DA580-6EED-4A5F-828F-8EE6B57303F0}"/>
              </a:ext>
            </a:extLst>
          </p:cNvPr>
          <p:cNvSpPr txBox="1"/>
          <p:nvPr/>
        </p:nvSpPr>
        <p:spPr>
          <a:xfrm>
            <a:off x="860156" y="3874576"/>
            <a:ext cx="10493644" cy="369332"/>
          </a:xfrm>
          <a:prstGeom prst="rect">
            <a:avLst/>
          </a:prstGeom>
          <a:noFill/>
        </p:spPr>
        <p:txBody>
          <a:bodyPr wrap="square" rtlCol="0">
            <a:spAutoFit/>
          </a:bodyPr>
          <a:lstStyle/>
          <a:p>
            <a:r>
              <a:rPr lang="en-US" dirty="0"/>
              <a:t>The Authorization you selected from previous screen </a:t>
            </a:r>
          </a:p>
        </p:txBody>
      </p:sp>
      <p:sp>
        <p:nvSpPr>
          <p:cNvPr id="7" name="TextBox 6">
            <a:extLst>
              <a:ext uri="{FF2B5EF4-FFF2-40B4-BE49-F238E27FC236}">
                <a16:creationId xmlns:a16="http://schemas.microsoft.com/office/drawing/2014/main" id="{9D095E0C-3170-46C4-830F-6ACE0B63F846}"/>
              </a:ext>
            </a:extLst>
          </p:cNvPr>
          <p:cNvSpPr txBox="1"/>
          <p:nvPr/>
        </p:nvSpPr>
        <p:spPr>
          <a:xfrm>
            <a:off x="7924800" y="4028886"/>
            <a:ext cx="4114800" cy="369332"/>
          </a:xfrm>
          <a:prstGeom prst="rect">
            <a:avLst/>
          </a:prstGeom>
          <a:noFill/>
        </p:spPr>
        <p:txBody>
          <a:bodyPr wrap="square" rtlCol="0">
            <a:spAutoFit/>
          </a:bodyPr>
          <a:lstStyle/>
          <a:p>
            <a:r>
              <a:rPr lang="en-US" dirty="0"/>
              <a:t>Receipt(s) you attached earlier  </a:t>
            </a:r>
          </a:p>
        </p:txBody>
      </p:sp>
      <p:sp>
        <p:nvSpPr>
          <p:cNvPr id="8" name="TextBox 7">
            <a:extLst>
              <a:ext uri="{FF2B5EF4-FFF2-40B4-BE49-F238E27FC236}">
                <a16:creationId xmlns:a16="http://schemas.microsoft.com/office/drawing/2014/main" id="{E06157C7-E3EC-4E32-8BC8-96B80EBE109F}"/>
              </a:ext>
            </a:extLst>
          </p:cNvPr>
          <p:cNvSpPr txBox="1"/>
          <p:nvPr/>
        </p:nvSpPr>
        <p:spPr>
          <a:xfrm>
            <a:off x="5672379" y="5778465"/>
            <a:ext cx="6602278" cy="646331"/>
          </a:xfrm>
          <a:prstGeom prst="rect">
            <a:avLst/>
          </a:prstGeom>
          <a:noFill/>
        </p:spPr>
        <p:txBody>
          <a:bodyPr wrap="square" rtlCol="0">
            <a:spAutoFit/>
          </a:bodyPr>
          <a:lstStyle/>
          <a:p>
            <a:pPr algn="ctr"/>
            <a:r>
              <a:rPr lang="en-US" dirty="0"/>
              <a:t>#7  If you have more expense lines create another </a:t>
            </a:r>
          </a:p>
          <a:p>
            <a:pPr algn="ctr"/>
            <a:r>
              <a:rPr lang="en-US" dirty="0"/>
              <a:t>       or save &amp; close </a:t>
            </a:r>
          </a:p>
        </p:txBody>
      </p:sp>
      <p:cxnSp>
        <p:nvCxnSpPr>
          <p:cNvPr id="10" name="Straight Arrow Connector 9">
            <a:extLst>
              <a:ext uri="{FF2B5EF4-FFF2-40B4-BE49-F238E27FC236}">
                <a16:creationId xmlns:a16="http://schemas.microsoft.com/office/drawing/2014/main" id="{CDBB14B9-F1CB-4AA3-9E9F-CBFDE20A89B8}"/>
              </a:ext>
            </a:extLst>
          </p:cNvPr>
          <p:cNvCxnSpPr/>
          <p:nvPr/>
        </p:nvCxnSpPr>
        <p:spPr>
          <a:xfrm flipV="1">
            <a:off x="4881966" y="2920309"/>
            <a:ext cx="2510726" cy="91152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5A7B90-4269-4A14-98DE-0B13D2E98F1A}"/>
              </a:ext>
            </a:extLst>
          </p:cNvPr>
          <p:cNvCxnSpPr>
            <a:cxnSpLocks/>
          </p:cNvCxnSpPr>
          <p:nvPr/>
        </p:nvCxnSpPr>
        <p:spPr>
          <a:xfrm flipH="1" flipV="1">
            <a:off x="10587845" y="984142"/>
            <a:ext cx="543974" cy="474248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7DC046-2A23-4424-984E-FB9C2ACBFA0C}"/>
              </a:ext>
            </a:extLst>
          </p:cNvPr>
          <p:cNvCxnSpPr>
            <a:cxnSpLocks/>
          </p:cNvCxnSpPr>
          <p:nvPr/>
        </p:nvCxnSpPr>
        <p:spPr>
          <a:xfrm flipH="1" flipV="1">
            <a:off x="9640188" y="2539362"/>
            <a:ext cx="384229" cy="154086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92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836CB-61D5-409B-BFD4-67AD8791F12D}"/>
              </a:ext>
            </a:extLst>
          </p:cNvPr>
          <p:cNvSpPr>
            <a:spLocks noGrp="1"/>
          </p:cNvSpPr>
          <p:nvPr>
            <p:ph type="sldNum" sz="quarter" idx="12"/>
          </p:nvPr>
        </p:nvSpPr>
        <p:spPr/>
        <p:txBody>
          <a:bodyPr/>
          <a:lstStyle/>
          <a:p>
            <a:fld id="{DAD2728A-7148-4AC7-B942-DF0A90C54A65}" type="slidenum">
              <a:rPr lang="en-US" smtClean="0"/>
              <a:t>15</a:t>
            </a:fld>
            <a:endParaRPr lang="en-US" dirty="0"/>
          </a:p>
        </p:txBody>
      </p:sp>
      <p:pic>
        <p:nvPicPr>
          <p:cNvPr id="4" name="Picture 3">
            <a:extLst>
              <a:ext uri="{FF2B5EF4-FFF2-40B4-BE49-F238E27FC236}">
                <a16:creationId xmlns:a16="http://schemas.microsoft.com/office/drawing/2014/main" id="{8D22E6F8-A603-4762-BDAA-37ED76BC38C0}"/>
              </a:ext>
            </a:extLst>
          </p:cNvPr>
          <p:cNvPicPr>
            <a:picLocks noChangeAspect="1"/>
          </p:cNvPicPr>
          <p:nvPr/>
        </p:nvPicPr>
        <p:blipFill>
          <a:blip r:embed="rId2"/>
          <a:stretch>
            <a:fillRect/>
          </a:stretch>
        </p:blipFill>
        <p:spPr>
          <a:xfrm>
            <a:off x="530817" y="219898"/>
            <a:ext cx="10655085" cy="2716696"/>
          </a:xfrm>
          <a:prstGeom prst="rect">
            <a:avLst/>
          </a:prstGeom>
        </p:spPr>
      </p:pic>
      <p:pic>
        <p:nvPicPr>
          <p:cNvPr id="6" name="Picture 5">
            <a:extLst>
              <a:ext uri="{FF2B5EF4-FFF2-40B4-BE49-F238E27FC236}">
                <a16:creationId xmlns:a16="http://schemas.microsoft.com/office/drawing/2014/main" id="{03CE65F7-079E-4880-840E-72F2CDB9E023}"/>
              </a:ext>
            </a:extLst>
          </p:cNvPr>
          <p:cNvPicPr>
            <a:picLocks noChangeAspect="1"/>
          </p:cNvPicPr>
          <p:nvPr/>
        </p:nvPicPr>
        <p:blipFill>
          <a:blip r:embed="rId3"/>
          <a:stretch>
            <a:fillRect/>
          </a:stretch>
        </p:blipFill>
        <p:spPr>
          <a:xfrm>
            <a:off x="148525" y="3601556"/>
            <a:ext cx="9833675" cy="3208591"/>
          </a:xfrm>
          <a:prstGeom prst="rect">
            <a:avLst/>
          </a:prstGeom>
        </p:spPr>
      </p:pic>
      <p:pic>
        <p:nvPicPr>
          <p:cNvPr id="8" name="Picture 7">
            <a:extLst>
              <a:ext uri="{FF2B5EF4-FFF2-40B4-BE49-F238E27FC236}">
                <a16:creationId xmlns:a16="http://schemas.microsoft.com/office/drawing/2014/main" id="{80EB5017-2AC9-450F-8174-73347BE8AF9A}"/>
              </a:ext>
            </a:extLst>
          </p:cNvPr>
          <p:cNvPicPr>
            <a:picLocks noChangeAspect="1"/>
          </p:cNvPicPr>
          <p:nvPr/>
        </p:nvPicPr>
        <p:blipFill>
          <a:blip r:embed="rId4"/>
          <a:stretch>
            <a:fillRect/>
          </a:stretch>
        </p:blipFill>
        <p:spPr>
          <a:xfrm>
            <a:off x="5499800" y="3478011"/>
            <a:ext cx="2743200" cy="2114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04C9F86F-8BCD-426A-820D-DF5A606B09B7}"/>
              </a:ext>
            </a:extLst>
          </p:cNvPr>
          <p:cNvPicPr>
            <a:picLocks noChangeAspect="1"/>
          </p:cNvPicPr>
          <p:nvPr/>
        </p:nvPicPr>
        <p:blipFill>
          <a:blip r:embed="rId5"/>
          <a:stretch>
            <a:fillRect/>
          </a:stretch>
        </p:blipFill>
        <p:spPr>
          <a:xfrm>
            <a:off x="8733085" y="3395717"/>
            <a:ext cx="2962275" cy="2009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ABC2DD47-9F72-4878-AB99-055885FEA7FB}"/>
              </a:ext>
            </a:extLst>
          </p:cNvPr>
          <p:cNvSpPr txBox="1"/>
          <p:nvPr/>
        </p:nvSpPr>
        <p:spPr>
          <a:xfrm>
            <a:off x="2805193" y="619108"/>
            <a:ext cx="2948553" cy="923330"/>
          </a:xfrm>
          <a:prstGeom prst="rect">
            <a:avLst/>
          </a:prstGeom>
          <a:noFill/>
        </p:spPr>
        <p:txBody>
          <a:bodyPr wrap="square" rtlCol="0">
            <a:spAutoFit/>
          </a:bodyPr>
          <a:lstStyle/>
          <a:p>
            <a:pPr algn="ctr"/>
            <a:r>
              <a:rPr lang="en-US" dirty="0">
                <a:highlight>
                  <a:srgbClr val="FFFF00"/>
                </a:highlight>
              </a:rPr>
              <a:t>It has now changed to an EXPENSE</a:t>
            </a:r>
          </a:p>
          <a:p>
            <a:pPr algn="ctr"/>
            <a:r>
              <a:rPr lang="en-US" dirty="0">
                <a:highlight>
                  <a:srgbClr val="FFFF00"/>
                </a:highlight>
              </a:rPr>
              <a:t>This is the Expense NUMBER </a:t>
            </a:r>
          </a:p>
        </p:txBody>
      </p:sp>
      <p:cxnSp>
        <p:nvCxnSpPr>
          <p:cNvPr id="9" name="Straight Arrow Connector 8">
            <a:extLst>
              <a:ext uri="{FF2B5EF4-FFF2-40B4-BE49-F238E27FC236}">
                <a16:creationId xmlns:a16="http://schemas.microsoft.com/office/drawing/2014/main" id="{BA8E76AE-FBDC-4407-9A01-5DCC8DC62D37}"/>
              </a:ext>
            </a:extLst>
          </p:cNvPr>
          <p:cNvCxnSpPr>
            <a:cxnSpLocks/>
          </p:cNvCxnSpPr>
          <p:nvPr/>
        </p:nvCxnSpPr>
        <p:spPr>
          <a:xfrm flipH="1" flipV="1">
            <a:off x="2255006" y="697358"/>
            <a:ext cx="1224363" cy="33327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5E0D7AF-3D42-4592-82C8-AF9D01A05E2C}"/>
              </a:ext>
            </a:extLst>
          </p:cNvPr>
          <p:cNvSpPr txBox="1"/>
          <p:nvPr/>
        </p:nvSpPr>
        <p:spPr>
          <a:xfrm>
            <a:off x="7764651" y="834204"/>
            <a:ext cx="3215898" cy="1169551"/>
          </a:xfrm>
          <a:prstGeom prst="rect">
            <a:avLst/>
          </a:prstGeom>
          <a:noFill/>
        </p:spPr>
        <p:txBody>
          <a:bodyPr wrap="square" rtlCol="0">
            <a:spAutoFit/>
          </a:bodyPr>
          <a:lstStyle/>
          <a:p>
            <a:r>
              <a:rPr lang="en-US" dirty="0">
                <a:highlight>
                  <a:srgbClr val="FFFF00"/>
                </a:highlight>
              </a:rPr>
              <a:t>#8 Submit</a:t>
            </a:r>
          </a:p>
          <a:p>
            <a:r>
              <a:rPr lang="en-US" dirty="0">
                <a:highlight>
                  <a:srgbClr val="FFFF00"/>
                </a:highlight>
              </a:rPr>
              <a:t>Or save for later</a:t>
            </a:r>
          </a:p>
          <a:p>
            <a:endParaRPr lang="en-US" dirty="0">
              <a:highlight>
                <a:srgbClr val="FFFF00"/>
              </a:highlight>
            </a:endParaRPr>
          </a:p>
          <a:p>
            <a:r>
              <a:rPr lang="en-US" sz="1600" dirty="0">
                <a:highlight>
                  <a:srgbClr val="FFFF00"/>
                </a:highlight>
              </a:rPr>
              <a:t>If you receive an error, see next slide </a:t>
            </a:r>
            <a:r>
              <a:rPr lang="en-US" sz="1600" dirty="0"/>
              <a:t>  </a:t>
            </a:r>
          </a:p>
        </p:txBody>
      </p:sp>
      <p:cxnSp>
        <p:nvCxnSpPr>
          <p:cNvPr id="12" name="Straight Arrow Connector 11">
            <a:extLst>
              <a:ext uri="{FF2B5EF4-FFF2-40B4-BE49-F238E27FC236}">
                <a16:creationId xmlns:a16="http://schemas.microsoft.com/office/drawing/2014/main" id="{FC078C6F-8D55-4717-BCC4-9132252DA8DE}"/>
              </a:ext>
            </a:extLst>
          </p:cNvPr>
          <p:cNvCxnSpPr>
            <a:cxnSpLocks/>
          </p:cNvCxnSpPr>
          <p:nvPr/>
        </p:nvCxnSpPr>
        <p:spPr>
          <a:xfrm flipV="1">
            <a:off x="8989017" y="745532"/>
            <a:ext cx="1518834" cy="32543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C3BA0B-5851-492B-81F0-BE5AECBBDBD8}"/>
              </a:ext>
            </a:extLst>
          </p:cNvPr>
          <p:cNvCxnSpPr>
            <a:cxnSpLocks/>
          </p:cNvCxnSpPr>
          <p:nvPr/>
        </p:nvCxnSpPr>
        <p:spPr>
          <a:xfrm flipH="1" flipV="1">
            <a:off x="5139465" y="4306242"/>
            <a:ext cx="1656542" cy="3122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2CEE4F0-E9A0-4395-9516-E9605C480A3E}"/>
              </a:ext>
            </a:extLst>
          </p:cNvPr>
          <p:cNvSpPr/>
          <p:nvPr/>
        </p:nvSpPr>
        <p:spPr>
          <a:xfrm>
            <a:off x="4677543" y="3984873"/>
            <a:ext cx="464949" cy="51919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0501080-753C-498C-91C2-EBF6D8A2C963}"/>
              </a:ext>
            </a:extLst>
          </p:cNvPr>
          <p:cNvSpPr txBox="1"/>
          <p:nvPr/>
        </p:nvSpPr>
        <p:spPr>
          <a:xfrm>
            <a:off x="743919" y="2993461"/>
            <a:ext cx="4045058" cy="646331"/>
          </a:xfrm>
          <a:prstGeom prst="rect">
            <a:avLst/>
          </a:prstGeom>
          <a:noFill/>
        </p:spPr>
        <p:txBody>
          <a:bodyPr wrap="square" rtlCol="0">
            <a:spAutoFit/>
          </a:bodyPr>
          <a:lstStyle/>
          <a:p>
            <a:r>
              <a:rPr lang="en-US" b="1" dirty="0">
                <a:solidFill>
                  <a:schemeClr val="bg1"/>
                </a:solidFill>
              </a:rPr>
              <a:t>This is why you name the Authorization and the Expense the same..</a:t>
            </a:r>
          </a:p>
        </p:txBody>
      </p:sp>
      <p:cxnSp>
        <p:nvCxnSpPr>
          <p:cNvPr id="23" name="Straight Arrow Connector 22">
            <a:extLst>
              <a:ext uri="{FF2B5EF4-FFF2-40B4-BE49-F238E27FC236}">
                <a16:creationId xmlns:a16="http://schemas.microsoft.com/office/drawing/2014/main" id="{903A19E0-171D-403E-B48F-A0026CF741DD}"/>
              </a:ext>
            </a:extLst>
          </p:cNvPr>
          <p:cNvCxnSpPr>
            <a:cxnSpLocks/>
          </p:cNvCxnSpPr>
          <p:nvPr/>
        </p:nvCxnSpPr>
        <p:spPr>
          <a:xfrm flipH="1" flipV="1">
            <a:off x="1906292" y="1059757"/>
            <a:ext cx="1418094" cy="193370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AEDF189-0236-4C50-944F-6FD39C3DEA7D}"/>
              </a:ext>
            </a:extLst>
          </p:cNvPr>
          <p:cNvSpPr/>
          <p:nvPr/>
        </p:nvSpPr>
        <p:spPr>
          <a:xfrm>
            <a:off x="3140304" y="4054064"/>
            <a:ext cx="1181828" cy="40830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6F8BDD6-A597-4F7A-B562-4FA1F1E07EF8}"/>
              </a:ext>
            </a:extLst>
          </p:cNvPr>
          <p:cNvCxnSpPr>
            <a:cxnSpLocks/>
          </p:cNvCxnSpPr>
          <p:nvPr/>
        </p:nvCxnSpPr>
        <p:spPr>
          <a:xfrm>
            <a:off x="3898248" y="3395717"/>
            <a:ext cx="547272" cy="106665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48D97999-8AD3-47EE-B1E3-8F7ED3A92E3F}"/>
              </a:ext>
            </a:extLst>
          </p:cNvPr>
          <p:cNvSpPr/>
          <p:nvPr/>
        </p:nvSpPr>
        <p:spPr>
          <a:xfrm>
            <a:off x="8953823" y="3770776"/>
            <a:ext cx="2166212" cy="51919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7BAE4E3-2AA3-465A-BFD0-5B4A74FBD1F0}"/>
              </a:ext>
            </a:extLst>
          </p:cNvPr>
          <p:cNvSpPr txBox="1"/>
          <p:nvPr/>
        </p:nvSpPr>
        <p:spPr>
          <a:xfrm>
            <a:off x="10298624" y="5592561"/>
            <a:ext cx="1604074" cy="646331"/>
          </a:xfrm>
          <a:prstGeom prst="rect">
            <a:avLst/>
          </a:prstGeom>
          <a:noFill/>
        </p:spPr>
        <p:txBody>
          <a:bodyPr wrap="square" rtlCol="0">
            <a:spAutoFit/>
          </a:bodyPr>
          <a:lstStyle/>
          <a:p>
            <a:pPr algn="ctr"/>
            <a:r>
              <a:rPr lang="en-US" dirty="0"/>
              <a:t>Also see next slide </a:t>
            </a:r>
          </a:p>
        </p:txBody>
      </p:sp>
    </p:spTree>
    <p:extLst>
      <p:ext uri="{BB962C8B-B14F-4D97-AF65-F5344CB8AC3E}">
        <p14:creationId xmlns:p14="http://schemas.microsoft.com/office/powerpoint/2010/main" val="358741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D34FD9-1ADD-4F42-B908-85B4287C1E77}"/>
              </a:ext>
            </a:extLst>
          </p:cNvPr>
          <p:cNvSpPr>
            <a:spLocks noGrp="1"/>
          </p:cNvSpPr>
          <p:nvPr>
            <p:ph type="sldNum" sz="quarter" idx="12"/>
          </p:nvPr>
        </p:nvSpPr>
        <p:spPr/>
        <p:txBody>
          <a:bodyPr/>
          <a:lstStyle/>
          <a:p>
            <a:fld id="{DAD2728A-7148-4AC7-B942-DF0A90C54A65}" type="slidenum">
              <a:rPr lang="en-US" smtClean="0"/>
              <a:t>16</a:t>
            </a:fld>
            <a:endParaRPr lang="en-US" dirty="0"/>
          </a:p>
        </p:txBody>
      </p:sp>
      <p:pic>
        <p:nvPicPr>
          <p:cNvPr id="4" name="Picture 3">
            <a:extLst>
              <a:ext uri="{FF2B5EF4-FFF2-40B4-BE49-F238E27FC236}">
                <a16:creationId xmlns:a16="http://schemas.microsoft.com/office/drawing/2014/main" id="{5BB2C9AA-5547-4E28-A24E-FEF2429A360D}"/>
              </a:ext>
            </a:extLst>
          </p:cNvPr>
          <p:cNvPicPr>
            <a:picLocks noChangeAspect="1"/>
          </p:cNvPicPr>
          <p:nvPr/>
        </p:nvPicPr>
        <p:blipFill>
          <a:blip r:embed="rId2"/>
          <a:stretch>
            <a:fillRect/>
          </a:stretch>
        </p:blipFill>
        <p:spPr>
          <a:xfrm>
            <a:off x="1332854" y="1635071"/>
            <a:ext cx="9159498" cy="3820331"/>
          </a:xfrm>
          <a:prstGeom prst="rect">
            <a:avLst/>
          </a:prstGeom>
        </p:spPr>
      </p:pic>
      <p:sp>
        <p:nvSpPr>
          <p:cNvPr id="5" name="Oval 4">
            <a:extLst>
              <a:ext uri="{FF2B5EF4-FFF2-40B4-BE49-F238E27FC236}">
                <a16:creationId xmlns:a16="http://schemas.microsoft.com/office/drawing/2014/main" id="{65E55F58-17C5-48F2-8FB2-1930F0BDD697}"/>
              </a:ext>
            </a:extLst>
          </p:cNvPr>
          <p:cNvSpPr/>
          <p:nvPr/>
        </p:nvSpPr>
        <p:spPr>
          <a:xfrm>
            <a:off x="1046137" y="4688236"/>
            <a:ext cx="1929539" cy="76716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45F90F-385B-4B6B-BEEA-D52DD7944A41}"/>
              </a:ext>
            </a:extLst>
          </p:cNvPr>
          <p:cNvSpPr txBox="1"/>
          <p:nvPr/>
        </p:nvSpPr>
        <p:spPr>
          <a:xfrm>
            <a:off x="1109818" y="185785"/>
            <a:ext cx="9972364" cy="707886"/>
          </a:xfrm>
          <a:prstGeom prst="rect">
            <a:avLst/>
          </a:prstGeom>
          <a:noFill/>
        </p:spPr>
        <p:txBody>
          <a:bodyPr wrap="square" rtlCol="0">
            <a:spAutoFit/>
          </a:bodyPr>
          <a:lstStyle/>
          <a:p>
            <a:pPr algn="ctr"/>
            <a:r>
              <a:rPr lang="en-US" sz="2000" dirty="0">
                <a:highlight>
                  <a:srgbClr val="FFFF00"/>
                </a:highlight>
              </a:rPr>
              <a:t>If you forget to change the </a:t>
            </a:r>
            <a:r>
              <a:rPr lang="en-US" sz="2000" dirty="0" err="1">
                <a:highlight>
                  <a:srgbClr val="FFFF00"/>
                </a:highlight>
              </a:rPr>
              <a:t>gl</a:t>
            </a:r>
            <a:r>
              <a:rPr lang="en-US" sz="2000" dirty="0">
                <a:highlight>
                  <a:srgbClr val="FFFF00"/>
                </a:highlight>
              </a:rPr>
              <a:t> (fund) account when you created the Expense. You will receive an error.  This must be fixed because the funds have been dedicated to this transaction </a:t>
            </a:r>
          </a:p>
        </p:txBody>
      </p:sp>
      <p:cxnSp>
        <p:nvCxnSpPr>
          <p:cNvPr id="8" name="Straight Arrow Connector 7">
            <a:extLst>
              <a:ext uri="{FF2B5EF4-FFF2-40B4-BE49-F238E27FC236}">
                <a16:creationId xmlns:a16="http://schemas.microsoft.com/office/drawing/2014/main" id="{EB05C0C8-326B-4D6B-AA30-4D32F919D481}"/>
              </a:ext>
            </a:extLst>
          </p:cNvPr>
          <p:cNvCxnSpPr/>
          <p:nvPr/>
        </p:nvCxnSpPr>
        <p:spPr>
          <a:xfrm flipH="1">
            <a:off x="2836190" y="860156"/>
            <a:ext cx="3022169" cy="382808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9A6B811-8274-4408-8AD4-6DF4F6EF8B24}"/>
              </a:ext>
            </a:extLst>
          </p:cNvPr>
          <p:cNvCxnSpPr>
            <a:cxnSpLocks/>
          </p:cNvCxnSpPr>
          <p:nvPr/>
        </p:nvCxnSpPr>
        <p:spPr>
          <a:xfrm flipH="1">
            <a:off x="5346917" y="968644"/>
            <a:ext cx="449449" cy="197603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09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286DC-7E7E-4D81-BCC8-6A76B851A6AF}"/>
              </a:ext>
            </a:extLst>
          </p:cNvPr>
          <p:cNvSpPr>
            <a:spLocks noGrp="1"/>
          </p:cNvSpPr>
          <p:nvPr>
            <p:ph type="sldNum" sz="quarter" idx="12"/>
          </p:nvPr>
        </p:nvSpPr>
        <p:spPr/>
        <p:txBody>
          <a:bodyPr/>
          <a:lstStyle/>
          <a:p>
            <a:fld id="{DAD2728A-7148-4AC7-B942-DF0A90C54A65}" type="slidenum">
              <a:rPr lang="en-US" smtClean="0"/>
              <a:t>17</a:t>
            </a:fld>
            <a:endParaRPr lang="en-US" dirty="0"/>
          </a:p>
        </p:txBody>
      </p:sp>
      <p:pic>
        <p:nvPicPr>
          <p:cNvPr id="4" name="Picture 3">
            <a:extLst>
              <a:ext uri="{FF2B5EF4-FFF2-40B4-BE49-F238E27FC236}">
                <a16:creationId xmlns:a16="http://schemas.microsoft.com/office/drawing/2014/main" id="{281DDA44-A725-42A2-9F56-BD4E7206B404}"/>
              </a:ext>
            </a:extLst>
          </p:cNvPr>
          <p:cNvPicPr>
            <a:picLocks noChangeAspect="1"/>
          </p:cNvPicPr>
          <p:nvPr/>
        </p:nvPicPr>
        <p:blipFill>
          <a:blip r:embed="rId2"/>
          <a:stretch>
            <a:fillRect/>
          </a:stretch>
        </p:blipFill>
        <p:spPr>
          <a:xfrm>
            <a:off x="2376568" y="1895608"/>
            <a:ext cx="6441967" cy="4178354"/>
          </a:xfrm>
          <a:prstGeom prst="rect">
            <a:avLst/>
          </a:prstGeom>
        </p:spPr>
      </p:pic>
      <p:sp>
        <p:nvSpPr>
          <p:cNvPr id="3" name="TextBox 2">
            <a:extLst>
              <a:ext uri="{FF2B5EF4-FFF2-40B4-BE49-F238E27FC236}">
                <a16:creationId xmlns:a16="http://schemas.microsoft.com/office/drawing/2014/main" id="{04B87DB0-30AD-423D-A38C-B9B3E95D4CDE}"/>
              </a:ext>
            </a:extLst>
          </p:cNvPr>
          <p:cNvSpPr txBox="1"/>
          <p:nvPr/>
        </p:nvSpPr>
        <p:spPr>
          <a:xfrm>
            <a:off x="373250" y="955578"/>
            <a:ext cx="11445499" cy="830997"/>
          </a:xfrm>
          <a:prstGeom prst="rect">
            <a:avLst/>
          </a:prstGeom>
          <a:noFill/>
        </p:spPr>
        <p:txBody>
          <a:bodyPr wrap="square" rtlCol="0">
            <a:spAutoFit/>
          </a:bodyPr>
          <a:lstStyle/>
          <a:p>
            <a:pPr algn="ctr"/>
            <a:r>
              <a:rPr lang="en-US" sz="2400" b="1" dirty="0">
                <a:solidFill>
                  <a:schemeClr val="bg1"/>
                </a:solidFill>
              </a:rPr>
              <a:t>The person asking for the reimbursement will receive a message in the Bell Notification</a:t>
            </a:r>
          </a:p>
          <a:p>
            <a:pPr algn="ctr"/>
            <a:r>
              <a:rPr lang="en-US" sz="2400" b="1" dirty="0">
                <a:solidFill>
                  <a:schemeClr val="bg1"/>
                </a:solidFill>
              </a:rPr>
              <a:t>Does not go back thru approval process since it was approved at Authorization level</a:t>
            </a:r>
          </a:p>
        </p:txBody>
      </p:sp>
      <p:sp>
        <p:nvSpPr>
          <p:cNvPr id="5" name="Oval 4">
            <a:extLst>
              <a:ext uri="{FF2B5EF4-FFF2-40B4-BE49-F238E27FC236}">
                <a16:creationId xmlns:a16="http://schemas.microsoft.com/office/drawing/2014/main" id="{9DF3239D-6585-44C3-8580-7744429BF3BE}"/>
              </a:ext>
            </a:extLst>
          </p:cNvPr>
          <p:cNvSpPr/>
          <p:nvPr/>
        </p:nvSpPr>
        <p:spPr>
          <a:xfrm>
            <a:off x="2978337" y="3103244"/>
            <a:ext cx="5238427" cy="105388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2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58A31-1408-4188-B91C-067271FDA113}"/>
              </a:ext>
            </a:extLst>
          </p:cNvPr>
          <p:cNvSpPr>
            <a:spLocks noGrp="1"/>
          </p:cNvSpPr>
          <p:nvPr>
            <p:ph type="sldNum" sz="quarter" idx="12"/>
          </p:nvPr>
        </p:nvSpPr>
        <p:spPr/>
        <p:txBody>
          <a:bodyPr/>
          <a:lstStyle/>
          <a:p>
            <a:fld id="{DAD2728A-7148-4AC7-B942-DF0A90C54A65}" type="slidenum">
              <a:rPr lang="en-US" smtClean="0"/>
              <a:t>18</a:t>
            </a:fld>
            <a:endParaRPr lang="en-US" dirty="0"/>
          </a:p>
        </p:txBody>
      </p:sp>
      <p:sp>
        <p:nvSpPr>
          <p:cNvPr id="3" name="TextBox 2">
            <a:extLst>
              <a:ext uri="{FF2B5EF4-FFF2-40B4-BE49-F238E27FC236}">
                <a16:creationId xmlns:a16="http://schemas.microsoft.com/office/drawing/2014/main" id="{13C10386-03EE-46F9-8B08-68D3A5027ED1}"/>
              </a:ext>
            </a:extLst>
          </p:cNvPr>
          <p:cNvSpPr txBox="1"/>
          <p:nvPr/>
        </p:nvSpPr>
        <p:spPr>
          <a:xfrm>
            <a:off x="265723" y="1254125"/>
            <a:ext cx="11660554" cy="5632311"/>
          </a:xfrm>
          <a:prstGeom prst="rect">
            <a:avLst/>
          </a:prstGeom>
          <a:noFill/>
        </p:spPr>
        <p:txBody>
          <a:bodyPr wrap="square" rtlCol="0">
            <a:spAutoFit/>
          </a:bodyPr>
          <a:lstStyle/>
          <a:p>
            <a:r>
              <a:rPr lang="en-US" dirty="0"/>
              <a:t>Meals </a:t>
            </a:r>
          </a:p>
          <a:p>
            <a:pPr marL="285750" indent="-285750">
              <a:buFont typeface="Arial" panose="020B0604020202020204" pitchFamily="34" charset="0"/>
              <a:buChar char="•"/>
            </a:pPr>
            <a:r>
              <a:rPr lang="en-US" dirty="0"/>
              <a:t>Authorization (asking for funds) Include total amount of funds of all meals on one line expense </a:t>
            </a:r>
          </a:p>
          <a:p>
            <a:pPr marL="285750" indent="-285750">
              <a:buFont typeface="Arial" panose="020B0604020202020204" pitchFamily="34" charset="0"/>
              <a:buChar char="•"/>
            </a:pPr>
            <a:r>
              <a:rPr lang="en-US" dirty="0"/>
              <a:t>In the description break down the meals by day / bk, lunch, dinner / amount  </a:t>
            </a:r>
          </a:p>
          <a:p>
            <a:pPr marL="742950" lvl="1" indent="-285750">
              <a:buFont typeface="Arial" panose="020B0604020202020204" pitchFamily="34" charset="0"/>
              <a:buChar char="•"/>
            </a:pPr>
            <a:r>
              <a:rPr lang="en-US" dirty="0"/>
              <a:t>Ex.  1/1/23 – bk @ 7$  Dinner @ $18   (gsa.gov)  for allowable amount </a:t>
            </a:r>
          </a:p>
          <a:p>
            <a:pPr marL="285750" indent="-285750">
              <a:buFont typeface="Arial" panose="020B0604020202020204" pitchFamily="34" charset="0"/>
              <a:buChar char="•"/>
            </a:pPr>
            <a:r>
              <a:rPr lang="en-US" dirty="0"/>
              <a:t>During the Expense Report (asking of reimbursement) you will upload all receipts for the expenses</a:t>
            </a:r>
          </a:p>
          <a:p>
            <a:pPr marL="285750" indent="-285750">
              <a:buFont typeface="Arial" panose="020B0604020202020204" pitchFamily="34" charset="0"/>
              <a:buChar char="•"/>
            </a:pPr>
            <a:endParaRPr lang="en-US" dirty="0"/>
          </a:p>
          <a:p>
            <a:r>
              <a:rPr lang="en-US" dirty="0"/>
              <a:t>Mileage</a:t>
            </a:r>
          </a:p>
          <a:p>
            <a:pPr marL="285750" indent="-285750">
              <a:buFont typeface="Arial" panose="020B0604020202020204" pitchFamily="34" charset="0"/>
              <a:buChar char="•"/>
            </a:pPr>
            <a:r>
              <a:rPr lang="en-US" dirty="0"/>
              <a:t>During the Expense Report (asking of reimbursement) you will need </a:t>
            </a:r>
            <a:r>
              <a:rPr lang="en-US" dirty="0" err="1"/>
              <a:t>Mapquet</a:t>
            </a:r>
            <a:r>
              <a:rPr lang="en-US" dirty="0"/>
              <a:t> (or other maps) to upload </a:t>
            </a:r>
          </a:p>
          <a:p>
            <a:pPr marL="285750" indent="-285750">
              <a:buFont typeface="Arial" panose="020B0604020202020204" pitchFamily="34" charset="0"/>
              <a:buChar char="•"/>
            </a:pPr>
            <a:r>
              <a:rPr lang="en-US" dirty="0"/>
              <a:t>Your ending location is the destination town </a:t>
            </a:r>
          </a:p>
          <a:p>
            <a:pPr marL="285750" indent="-285750">
              <a:buFont typeface="Arial" panose="020B0604020202020204" pitchFamily="34" charset="0"/>
              <a:buChar char="•"/>
            </a:pPr>
            <a:r>
              <a:rPr lang="en-US" dirty="0"/>
              <a:t>During Expense Report - Make sure you click calculate at the top of the page </a:t>
            </a:r>
          </a:p>
          <a:p>
            <a:endParaRPr lang="en-US" dirty="0"/>
          </a:p>
          <a:p>
            <a:r>
              <a:rPr lang="en-US" dirty="0"/>
              <a:t>Missing Receipts</a:t>
            </a:r>
          </a:p>
          <a:p>
            <a:pPr marL="285750" indent="-285750">
              <a:buFont typeface="Arial" panose="020B0604020202020204" pitchFamily="34" charset="0"/>
              <a:buChar char="•"/>
            </a:pPr>
            <a:r>
              <a:rPr lang="en-US" dirty="0"/>
              <a:t>If a receipt is not attached your Expense will automatically go to Audit.  We will look at your Expense and gather more information before approving expense</a:t>
            </a:r>
          </a:p>
          <a:p>
            <a:pPr marL="285750" indent="-285750">
              <a:buFont typeface="Arial" panose="020B0604020202020204" pitchFamily="34" charset="0"/>
              <a:buChar char="•"/>
            </a:pPr>
            <a:endParaRPr lang="en-US" dirty="0"/>
          </a:p>
          <a:p>
            <a:r>
              <a:rPr lang="en-US" dirty="0"/>
              <a:t>Auditing Expenses</a:t>
            </a:r>
          </a:p>
          <a:p>
            <a:pPr marL="285750" indent="-285750">
              <a:buFont typeface="Arial" panose="020B0604020202020204" pitchFamily="34" charset="0"/>
              <a:buChar char="•"/>
            </a:pPr>
            <a:r>
              <a:rPr lang="en-US" dirty="0"/>
              <a:t>Expenses are automictically pulled for various reasons to be Audited</a:t>
            </a:r>
          </a:p>
          <a:p>
            <a:pPr marL="285750" indent="-285750">
              <a:buFont typeface="Arial" panose="020B0604020202020204" pitchFamily="34" charset="0"/>
              <a:buChar char="•"/>
            </a:pPr>
            <a:r>
              <a:rPr lang="en-US" dirty="0"/>
              <a:t> Random audits are pulled by the </a:t>
            </a:r>
            <a:r>
              <a:rPr lang="en-US"/>
              <a:t>system for us to Audit  </a:t>
            </a:r>
            <a:endParaRPr lang="en-US" dirty="0"/>
          </a:p>
          <a:p>
            <a:endParaRPr lang="en-US" dirty="0"/>
          </a:p>
          <a:p>
            <a:endParaRPr lang="en-US" dirty="0"/>
          </a:p>
        </p:txBody>
      </p:sp>
      <p:sp>
        <p:nvSpPr>
          <p:cNvPr id="4" name="TextBox 3">
            <a:extLst>
              <a:ext uri="{FF2B5EF4-FFF2-40B4-BE49-F238E27FC236}">
                <a16:creationId xmlns:a16="http://schemas.microsoft.com/office/drawing/2014/main" id="{1DF28116-66EA-40DE-B0A8-3B359B4C0F73}"/>
              </a:ext>
            </a:extLst>
          </p:cNvPr>
          <p:cNvSpPr txBox="1"/>
          <p:nvPr/>
        </p:nvSpPr>
        <p:spPr>
          <a:xfrm>
            <a:off x="2133600" y="180340"/>
            <a:ext cx="8135816" cy="523220"/>
          </a:xfrm>
          <a:prstGeom prst="rect">
            <a:avLst/>
          </a:prstGeom>
          <a:noFill/>
        </p:spPr>
        <p:txBody>
          <a:bodyPr wrap="square" rtlCol="0">
            <a:spAutoFit/>
          </a:bodyPr>
          <a:lstStyle/>
          <a:p>
            <a:pPr algn="ctr"/>
            <a:r>
              <a:rPr lang="en-US" sz="2800" dirty="0"/>
              <a:t>How To Tips for Travel Expenses </a:t>
            </a:r>
          </a:p>
        </p:txBody>
      </p:sp>
    </p:spTree>
    <p:extLst>
      <p:ext uri="{BB962C8B-B14F-4D97-AF65-F5344CB8AC3E}">
        <p14:creationId xmlns:p14="http://schemas.microsoft.com/office/powerpoint/2010/main" val="165327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315B2C-64A6-4626-B163-1761953C89D8}"/>
              </a:ext>
            </a:extLst>
          </p:cNvPr>
          <p:cNvSpPr>
            <a:spLocks noGrp="1"/>
          </p:cNvSpPr>
          <p:nvPr>
            <p:ph type="sldNum" sz="quarter" idx="12"/>
          </p:nvPr>
        </p:nvSpPr>
        <p:spPr/>
        <p:txBody>
          <a:bodyPr/>
          <a:lstStyle/>
          <a:p>
            <a:fld id="{DAD2728A-7148-4AC7-B942-DF0A90C54A65}" type="slidenum">
              <a:rPr lang="en-US" smtClean="0"/>
              <a:t>19</a:t>
            </a:fld>
            <a:endParaRPr lang="en-US" dirty="0"/>
          </a:p>
        </p:txBody>
      </p:sp>
      <p:pic>
        <p:nvPicPr>
          <p:cNvPr id="3" name="Picture 2">
            <a:extLst>
              <a:ext uri="{FF2B5EF4-FFF2-40B4-BE49-F238E27FC236}">
                <a16:creationId xmlns:a16="http://schemas.microsoft.com/office/drawing/2014/main" id="{3B4CCADB-8B77-4AB3-8C63-C0B65CA8C987}"/>
              </a:ext>
            </a:extLst>
          </p:cNvPr>
          <p:cNvPicPr>
            <a:picLocks noChangeAspect="1"/>
          </p:cNvPicPr>
          <p:nvPr/>
        </p:nvPicPr>
        <p:blipFill>
          <a:blip r:embed="rId2"/>
          <a:stretch>
            <a:fillRect/>
          </a:stretch>
        </p:blipFill>
        <p:spPr>
          <a:xfrm>
            <a:off x="423540" y="2158503"/>
            <a:ext cx="10631055" cy="1461848"/>
          </a:xfrm>
          <a:prstGeom prst="rect">
            <a:avLst/>
          </a:prstGeom>
        </p:spPr>
      </p:pic>
      <p:sp>
        <p:nvSpPr>
          <p:cNvPr id="4" name="Rectangle 3">
            <a:extLst>
              <a:ext uri="{FF2B5EF4-FFF2-40B4-BE49-F238E27FC236}">
                <a16:creationId xmlns:a16="http://schemas.microsoft.com/office/drawing/2014/main" id="{6412BBFC-4825-4300-B90C-3BABA1E7F1F1}"/>
              </a:ext>
            </a:extLst>
          </p:cNvPr>
          <p:cNvSpPr/>
          <p:nvPr/>
        </p:nvSpPr>
        <p:spPr>
          <a:xfrm>
            <a:off x="542809" y="173646"/>
            <a:ext cx="10392508" cy="11644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80AB99-511A-47BC-90E8-11C020EAC14A}"/>
              </a:ext>
            </a:extLst>
          </p:cNvPr>
          <p:cNvSpPr txBox="1"/>
          <p:nvPr/>
        </p:nvSpPr>
        <p:spPr>
          <a:xfrm>
            <a:off x="619901" y="509433"/>
            <a:ext cx="9858042" cy="461665"/>
          </a:xfrm>
          <a:prstGeom prst="rect">
            <a:avLst/>
          </a:prstGeom>
          <a:noFill/>
        </p:spPr>
        <p:txBody>
          <a:bodyPr wrap="square" rtlCol="0">
            <a:spAutoFit/>
          </a:bodyPr>
          <a:lstStyle/>
          <a:p>
            <a:r>
              <a:rPr lang="en-US" sz="2400" b="1" dirty="0">
                <a:solidFill>
                  <a:schemeClr val="bg2"/>
                </a:solidFill>
              </a:rPr>
              <a:t>Expense  not on Original Authorization or Expenses over Authorized amount </a:t>
            </a:r>
          </a:p>
        </p:txBody>
      </p:sp>
      <p:sp>
        <p:nvSpPr>
          <p:cNvPr id="7" name="TextBox 6">
            <a:extLst>
              <a:ext uri="{FF2B5EF4-FFF2-40B4-BE49-F238E27FC236}">
                <a16:creationId xmlns:a16="http://schemas.microsoft.com/office/drawing/2014/main" id="{4623C7E1-F1FA-42E2-A47C-772C34E93034}"/>
              </a:ext>
            </a:extLst>
          </p:cNvPr>
          <p:cNvSpPr txBox="1"/>
          <p:nvPr/>
        </p:nvSpPr>
        <p:spPr>
          <a:xfrm>
            <a:off x="1350725" y="3757650"/>
            <a:ext cx="8776677" cy="1569660"/>
          </a:xfrm>
          <a:prstGeom prst="rect">
            <a:avLst/>
          </a:prstGeom>
          <a:noFill/>
        </p:spPr>
        <p:txBody>
          <a:bodyPr wrap="square" rtlCol="0">
            <a:spAutoFit/>
          </a:bodyPr>
          <a:lstStyle/>
          <a:p>
            <a:pPr algn="ctr"/>
            <a:r>
              <a:rPr lang="en-US" sz="2400" dirty="0"/>
              <a:t>You will have to create a new Authorization for the </a:t>
            </a:r>
          </a:p>
          <a:p>
            <a:pPr algn="ctr"/>
            <a:r>
              <a:rPr lang="en-US" sz="2400" dirty="0"/>
              <a:t>missed Expense or Overage </a:t>
            </a:r>
          </a:p>
          <a:p>
            <a:pPr algn="ctr"/>
            <a:r>
              <a:rPr lang="en-US" sz="2400" dirty="0"/>
              <a:t>    You will need to input </a:t>
            </a:r>
            <a:r>
              <a:rPr lang="en-US" sz="2400" b="1" dirty="0"/>
              <a:t>“Overage” </a:t>
            </a:r>
            <a:r>
              <a:rPr lang="en-US" sz="2400" dirty="0"/>
              <a:t>in the Purpose line and add information in the description </a:t>
            </a:r>
          </a:p>
        </p:txBody>
      </p:sp>
      <p:sp>
        <p:nvSpPr>
          <p:cNvPr id="8" name="TextBox 7">
            <a:extLst>
              <a:ext uri="{FF2B5EF4-FFF2-40B4-BE49-F238E27FC236}">
                <a16:creationId xmlns:a16="http://schemas.microsoft.com/office/drawing/2014/main" id="{C9303819-CFD8-4C97-8DCA-7881DC5A3DF3}"/>
              </a:ext>
            </a:extLst>
          </p:cNvPr>
          <p:cNvSpPr txBox="1"/>
          <p:nvPr/>
        </p:nvSpPr>
        <p:spPr>
          <a:xfrm>
            <a:off x="2222896" y="1517443"/>
            <a:ext cx="7157383" cy="400110"/>
          </a:xfrm>
          <a:prstGeom prst="rect">
            <a:avLst/>
          </a:prstGeom>
          <a:noFill/>
        </p:spPr>
        <p:txBody>
          <a:bodyPr wrap="square" rtlCol="0">
            <a:spAutoFit/>
          </a:bodyPr>
          <a:lstStyle/>
          <a:p>
            <a:r>
              <a:rPr lang="en-US" sz="2000" dirty="0"/>
              <a:t>You will receive an error if the expense is over authorized amount </a:t>
            </a:r>
          </a:p>
        </p:txBody>
      </p:sp>
      <p:cxnSp>
        <p:nvCxnSpPr>
          <p:cNvPr id="10" name="Straight Arrow Connector 9">
            <a:extLst>
              <a:ext uri="{FF2B5EF4-FFF2-40B4-BE49-F238E27FC236}">
                <a16:creationId xmlns:a16="http://schemas.microsoft.com/office/drawing/2014/main" id="{B1F509E5-D444-488C-9BD4-CE258937297A}"/>
              </a:ext>
            </a:extLst>
          </p:cNvPr>
          <p:cNvCxnSpPr>
            <a:cxnSpLocks/>
          </p:cNvCxnSpPr>
          <p:nvPr/>
        </p:nvCxnSpPr>
        <p:spPr>
          <a:xfrm flipH="1">
            <a:off x="1350727" y="1841980"/>
            <a:ext cx="809647" cy="69802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FAA5897-5F7C-4C13-ADA3-812EC895E293}"/>
              </a:ext>
            </a:extLst>
          </p:cNvPr>
          <p:cNvPicPr>
            <a:picLocks noChangeAspect="1"/>
          </p:cNvPicPr>
          <p:nvPr/>
        </p:nvPicPr>
        <p:blipFill>
          <a:blip r:embed="rId3"/>
          <a:stretch>
            <a:fillRect/>
          </a:stretch>
        </p:blipFill>
        <p:spPr>
          <a:xfrm>
            <a:off x="3776706" y="5336712"/>
            <a:ext cx="3686175" cy="1152525"/>
          </a:xfrm>
          <a:prstGeom prst="rect">
            <a:avLst/>
          </a:prstGeom>
        </p:spPr>
      </p:pic>
    </p:spTree>
    <p:extLst>
      <p:ext uri="{BB962C8B-B14F-4D97-AF65-F5344CB8AC3E}">
        <p14:creationId xmlns:p14="http://schemas.microsoft.com/office/powerpoint/2010/main" val="17115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94CB-EC4A-42E0-8F1E-99DEA2597AB0}"/>
              </a:ext>
            </a:extLst>
          </p:cNvPr>
          <p:cNvSpPr>
            <a:spLocks noGrp="1"/>
          </p:cNvSpPr>
          <p:nvPr>
            <p:ph type="title"/>
          </p:nvPr>
        </p:nvSpPr>
        <p:spPr/>
        <p:txBody>
          <a:bodyPr>
            <a:normAutofit/>
          </a:bodyPr>
          <a:lstStyle/>
          <a:p>
            <a:pPr algn="ctr"/>
            <a:r>
              <a:rPr lang="en-US" sz="6000" b="1" dirty="0">
                <a:solidFill>
                  <a:schemeClr val="bg1">
                    <a:lumMod val="95000"/>
                  </a:schemeClr>
                </a:solidFill>
              </a:rPr>
              <a:t>TRAVEL / REIMBURSEMENTS </a:t>
            </a:r>
          </a:p>
        </p:txBody>
      </p:sp>
      <p:sp>
        <p:nvSpPr>
          <p:cNvPr id="3" name="Text Placeholder 2">
            <a:extLst>
              <a:ext uri="{FF2B5EF4-FFF2-40B4-BE49-F238E27FC236}">
                <a16:creationId xmlns:a16="http://schemas.microsoft.com/office/drawing/2014/main" id="{44B97CDF-21C2-4B2B-9677-EEE14D750EA9}"/>
              </a:ext>
            </a:extLst>
          </p:cNvPr>
          <p:cNvSpPr>
            <a:spLocks noGrp="1"/>
          </p:cNvSpPr>
          <p:nvPr>
            <p:ph type="body" idx="1"/>
          </p:nvPr>
        </p:nvSpPr>
        <p:spPr>
          <a:xfrm>
            <a:off x="510651" y="1595894"/>
            <a:ext cx="6688476" cy="823912"/>
          </a:xfrm>
        </p:spPr>
        <p:txBody>
          <a:bodyPr>
            <a:normAutofit/>
          </a:bodyPr>
          <a:lstStyle/>
          <a:p>
            <a:r>
              <a:rPr lang="en-US" sz="3200" dirty="0">
                <a:solidFill>
                  <a:schemeClr val="bg1"/>
                </a:solidFill>
              </a:rPr>
              <a:t>                      Oracle                        VS</a:t>
            </a:r>
          </a:p>
        </p:txBody>
      </p:sp>
      <p:sp>
        <p:nvSpPr>
          <p:cNvPr id="4" name="Content Placeholder 3">
            <a:extLst>
              <a:ext uri="{FF2B5EF4-FFF2-40B4-BE49-F238E27FC236}">
                <a16:creationId xmlns:a16="http://schemas.microsoft.com/office/drawing/2014/main" id="{B87573A2-4C6D-40AF-8F02-F946081ED336}"/>
              </a:ext>
            </a:extLst>
          </p:cNvPr>
          <p:cNvSpPr>
            <a:spLocks noGrp="1"/>
          </p:cNvSpPr>
          <p:nvPr>
            <p:ph sz="half" idx="2"/>
          </p:nvPr>
        </p:nvSpPr>
        <p:spPr>
          <a:xfrm>
            <a:off x="1350628" y="2585726"/>
            <a:ext cx="4387302" cy="3303346"/>
          </a:xfrm>
        </p:spPr>
        <p:txBody>
          <a:bodyPr>
            <a:noAutofit/>
          </a:bodyPr>
          <a:lstStyle/>
          <a:p>
            <a:pPr lvl="1"/>
            <a:endParaRPr lang="en-US" sz="2000" b="1" dirty="0"/>
          </a:p>
        </p:txBody>
      </p:sp>
      <p:sp>
        <p:nvSpPr>
          <p:cNvPr id="8" name="Text Placeholder 7">
            <a:extLst>
              <a:ext uri="{FF2B5EF4-FFF2-40B4-BE49-F238E27FC236}">
                <a16:creationId xmlns:a16="http://schemas.microsoft.com/office/drawing/2014/main" id="{FE621B10-3821-41CA-976C-A3BCAAE945C4}"/>
              </a:ext>
            </a:extLst>
          </p:cNvPr>
          <p:cNvSpPr>
            <a:spLocks noGrp="1"/>
          </p:cNvSpPr>
          <p:nvPr>
            <p:ph type="body" sz="quarter" idx="3"/>
          </p:nvPr>
        </p:nvSpPr>
        <p:spPr>
          <a:xfrm>
            <a:off x="5877049" y="1584967"/>
            <a:ext cx="5183188" cy="823912"/>
          </a:xfrm>
        </p:spPr>
        <p:txBody>
          <a:bodyPr>
            <a:normAutofit/>
          </a:bodyPr>
          <a:lstStyle/>
          <a:p>
            <a:pPr algn="ctr"/>
            <a:r>
              <a:rPr lang="en-US" sz="3200" dirty="0">
                <a:solidFill>
                  <a:schemeClr val="bg1"/>
                </a:solidFill>
              </a:rPr>
              <a:t>       Colleague </a:t>
            </a:r>
            <a:r>
              <a:rPr lang="en-US" sz="4000" dirty="0">
                <a:solidFill>
                  <a:schemeClr val="bg1"/>
                </a:solidFill>
              </a:rPr>
              <a:t> </a:t>
            </a:r>
          </a:p>
        </p:txBody>
      </p:sp>
      <p:sp>
        <p:nvSpPr>
          <p:cNvPr id="9" name="Content Placeholder 8">
            <a:extLst>
              <a:ext uri="{FF2B5EF4-FFF2-40B4-BE49-F238E27FC236}">
                <a16:creationId xmlns:a16="http://schemas.microsoft.com/office/drawing/2014/main" id="{DBA95E39-BA73-4B51-A8C8-4443C1A1BF5E}"/>
              </a:ext>
            </a:extLst>
          </p:cNvPr>
          <p:cNvSpPr>
            <a:spLocks noGrp="1"/>
          </p:cNvSpPr>
          <p:nvPr>
            <p:ph sz="quarter" idx="4"/>
          </p:nvPr>
        </p:nvSpPr>
        <p:spPr>
          <a:xfrm>
            <a:off x="6238121" y="2984468"/>
            <a:ext cx="5183188" cy="3684588"/>
          </a:xfrm>
        </p:spPr>
        <p:txBody>
          <a:bodyPr>
            <a:normAutofit/>
          </a:bodyPr>
          <a:lstStyle/>
          <a:p>
            <a:pPr marL="0" indent="0">
              <a:buNone/>
            </a:pPr>
            <a:r>
              <a:rPr lang="en-US" sz="5000" b="1" dirty="0"/>
              <a:t>                 </a:t>
            </a:r>
          </a:p>
          <a:p>
            <a:endParaRPr lang="en-US" dirty="0"/>
          </a:p>
        </p:txBody>
      </p:sp>
      <p:sp>
        <p:nvSpPr>
          <p:cNvPr id="11" name="Rectangle: Rounded Corners 10">
            <a:extLst>
              <a:ext uri="{FF2B5EF4-FFF2-40B4-BE49-F238E27FC236}">
                <a16:creationId xmlns:a16="http://schemas.microsoft.com/office/drawing/2014/main" id="{FA8CB6D0-83AC-4146-8253-BEF5319060BA}"/>
              </a:ext>
            </a:extLst>
          </p:cNvPr>
          <p:cNvSpPr/>
          <p:nvPr/>
        </p:nvSpPr>
        <p:spPr>
          <a:xfrm>
            <a:off x="640862" y="2413373"/>
            <a:ext cx="5289393" cy="390059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EMPLOYEES ARE </a:t>
            </a:r>
            <a:r>
              <a:rPr lang="en-US" sz="2000" b="1" u="sng" dirty="0"/>
              <a:t>NOT</a:t>
            </a:r>
            <a:r>
              <a:rPr lang="en-US" sz="2000" b="1" dirty="0"/>
              <a:t> VENDORS</a:t>
            </a:r>
          </a:p>
          <a:p>
            <a:pPr marL="342900" indent="-342900">
              <a:buFont typeface="Arial" panose="020B0604020202020204" pitchFamily="34" charset="0"/>
              <a:buChar char="•"/>
            </a:pPr>
            <a:r>
              <a:rPr lang="en-US" sz="2000" b="1" dirty="0"/>
              <a:t>REQUEST FUNDS </a:t>
            </a:r>
          </a:p>
          <a:p>
            <a:endParaRPr lang="en-US" sz="800" b="1" dirty="0"/>
          </a:p>
          <a:p>
            <a:pPr marL="342900" indent="-342900">
              <a:buFont typeface="Arial" panose="020B0604020202020204" pitchFamily="34" charset="0"/>
              <a:buChar char="•"/>
            </a:pPr>
            <a:r>
              <a:rPr lang="en-US" sz="2000" b="1" dirty="0"/>
              <a:t>TERM:  AUTHORIZATION </a:t>
            </a:r>
          </a:p>
          <a:p>
            <a:pPr marL="800100" lvl="1" indent="-342900">
              <a:buFont typeface="Arial" panose="020B0604020202020204" pitchFamily="34" charset="0"/>
              <a:buChar char="•"/>
            </a:pPr>
            <a:r>
              <a:rPr lang="en-US" sz="2000" b="1" dirty="0"/>
              <a:t>GOES THRU APPROVALS </a:t>
            </a:r>
          </a:p>
          <a:p>
            <a:pPr marL="457200" lvl="1" indent="0">
              <a:buNone/>
            </a:pPr>
            <a:endParaRPr lang="en-US" sz="1600" b="1" dirty="0"/>
          </a:p>
          <a:p>
            <a:pPr marL="342900" indent="-342900">
              <a:buFont typeface="Arial" panose="020B0604020202020204" pitchFamily="34" charset="0"/>
              <a:buChar char="•"/>
            </a:pPr>
            <a:r>
              <a:rPr lang="en-US" sz="2000" b="1" dirty="0"/>
              <a:t>BECOMES AN EXPENSE  </a:t>
            </a:r>
          </a:p>
          <a:p>
            <a:pPr marL="0" indent="0">
              <a:buNone/>
            </a:pPr>
            <a:endParaRPr lang="en-US" sz="800" b="1" dirty="0"/>
          </a:p>
          <a:p>
            <a:r>
              <a:rPr lang="en-US" sz="2000" b="1" dirty="0"/>
              <a:t>CREATE AN EXPENSE REPORT</a:t>
            </a:r>
          </a:p>
          <a:p>
            <a:pPr marL="800100" lvl="1" indent="-342900">
              <a:buFont typeface="Arial" panose="020B0604020202020204" pitchFamily="34" charset="0"/>
              <a:buChar char="•"/>
            </a:pPr>
            <a:r>
              <a:rPr lang="en-US" sz="2000" b="1" dirty="0"/>
              <a:t>GOES THRU APPROVALS  </a:t>
            </a:r>
          </a:p>
          <a:p>
            <a:pPr marL="800100" lvl="1" indent="-342900">
              <a:buFont typeface="Arial" panose="020B0604020202020204" pitchFamily="34" charset="0"/>
              <a:buChar char="•"/>
            </a:pPr>
            <a:r>
              <a:rPr lang="en-US" sz="2000" b="1" dirty="0"/>
              <a:t>AUTOMATICALLY GOES TO AP</a:t>
            </a:r>
            <a:endParaRPr lang="en-US" sz="2000" dirty="0"/>
          </a:p>
        </p:txBody>
      </p:sp>
      <p:sp>
        <p:nvSpPr>
          <p:cNvPr id="12" name="Rectangle: Rounded Corners 11">
            <a:extLst>
              <a:ext uri="{FF2B5EF4-FFF2-40B4-BE49-F238E27FC236}">
                <a16:creationId xmlns:a16="http://schemas.microsoft.com/office/drawing/2014/main" id="{2495ACC1-D313-452E-AED3-BFFED28DA1D9}"/>
              </a:ext>
            </a:extLst>
          </p:cNvPr>
          <p:cNvSpPr/>
          <p:nvPr/>
        </p:nvSpPr>
        <p:spPr>
          <a:xfrm>
            <a:off x="6285745" y="2399129"/>
            <a:ext cx="5082358" cy="390059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EMPLOYEES ARE VENDORS </a:t>
            </a:r>
          </a:p>
          <a:p>
            <a:pPr marL="342900" indent="-342900">
              <a:buFont typeface="Arial" panose="020B0604020202020204" pitchFamily="34" charset="0"/>
              <a:buChar char="•"/>
            </a:pPr>
            <a:r>
              <a:rPr lang="en-US" sz="2000" b="1" dirty="0"/>
              <a:t>REQUEST FUNDS </a:t>
            </a:r>
          </a:p>
          <a:p>
            <a:pPr marL="0" indent="0">
              <a:buNone/>
            </a:pPr>
            <a:endParaRPr lang="en-US" sz="800" b="1" dirty="0"/>
          </a:p>
          <a:p>
            <a:pPr marL="342900" indent="-342900">
              <a:buFont typeface="Arial" panose="020B0604020202020204" pitchFamily="34" charset="0"/>
              <a:buChar char="•"/>
            </a:pPr>
            <a:r>
              <a:rPr lang="en-US" sz="2000" b="1" dirty="0"/>
              <a:t>TERM:  REQUISITION</a:t>
            </a:r>
          </a:p>
          <a:p>
            <a:pPr marL="800100" lvl="1" indent="-342900">
              <a:buFont typeface="Arial" panose="020B0604020202020204" pitchFamily="34" charset="0"/>
              <a:buChar char="•"/>
            </a:pPr>
            <a:r>
              <a:rPr lang="en-US" sz="2000" b="1" dirty="0"/>
              <a:t>GOES THRU APPROVALS </a:t>
            </a:r>
          </a:p>
          <a:p>
            <a:pPr marL="457200" lvl="1" indent="0">
              <a:buNone/>
            </a:pPr>
            <a:endParaRPr lang="en-US" sz="1100" b="1" dirty="0"/>
          </a:p>
          <a:p>
            <a:pPr marL="342900" indent="-342900">
              <a:buFont typeface="Arial" panose="020B0604020202020204" pitchFamily="34" charset="0"/>
              <a:buChar char="•"/>
            </a:pPr>
            <a:r>
              <a:rPr lang="en-US" sz="2000" b="1" dirty="0"/>
              <a:t>BECOMES A PURCHASE ORDER </a:t>
            </a:r>
          </a:p>
          <a:p>
            <a:pPr marL="0" indent="0">
              <a:buNone/>
            </a:pPr>
            <a:endParaRPr lang="en-US" sz="1100" b="1" dirty="0"/>
          </a:p>
          <a:p>
            <a:pPr marL="342900" indent="-342900">
              <a:buFont typeface="Arial" panose="020B0604020202020204" pitchFamily="34" charset="0"/>
              <a:buChar char="•"/>
            </a:pPr>
            <a:r>
              <a:rPr lang="en-US" sz="2000" b="1" dirty="0"/>
              <a:t>CREATE DYNAMIC or TRAVEL FORM </a:t>
            </a:r>
          </a:p>
          <a:p>
            <a:pPr marL="800100" lvl="1" indent="-342900">
              <a:buFont typeface="Arial" panose="020B0604020202020204" pitchFamily="34" charset="0"/>
              <a:buChar char="•"/>
            </a:pPr>
            <a:r>
              <a:rPr lang="en-US" sz="2000" b="1" dirty="0"/>
              <a:t>GOES THRU APPROVALS</a:t>
            </a:r>
          </a:p>
          <a:p>
            <a:pPr marL="800100" lvl="1" indent="-342900">
              <a:buFont typeface="Arial" panose="020B0604020202020204" pitchFamily="34" charset="0"/>
              <a:buChar char="•"/>
            </a:pPr>
            <a:r>
              <a:rPr lang="en-US" sz="2000" b="1" dirty="0"/>
              <a:t>SEND TO AP  </a:t>
            </a:r>
          </a:p>
        </p:txBody>
      </p:sp>
      <p:sp>
        <p:nvSpPr>
          <p:cNvPr id="13" name="Rectangle 12">
            <a:extLst>
              <a:ext uri="{FF2B5EF4-FFF2-40B4-BE49-F238E27FC236}">
                <a16:creationId xmlns:a16="http://schemas.microsoft.com/office/drawing/2014/main" id="{CFD3130F-C7C0-4DF4-A73D-1F377E8A307B}"/>
              </a:ext>
            </a:extLst>
          </p:cNvPr>
          <p:cNvSpPr/>
          <p:nvPr/>
        </p:nvSpPr>
        <p:spPr>
          <a:xfrm>
            <a:off x="884808" y="395464"/>
            <a:ext cx="10422384" cy="12249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solidFill>
                  <a:schemeClr val="bg1">
                    <a:lumMod val="95000"/>
                  </a:schemeClr>
                </a:solidFill>
              </a:rPr>
              <a:t>TRAVEL  for PERSONAL  REIMBURSEMENTS </a:t>
            </a:r>
            <a:endParaRPr lang="en-US" sz="4400" dirty="0"/>
          </a:p>
        </p:txBody>
      </p:sp>
      <p:sp>
        <p:nvSpPr>
          <p:cNvPr id="5" name="TextBox 4">
            <a:extLst>
              <a:ext uri="{FF2B5EF4-FFF2-40B4-BE49-F238E27FC236}">
                <a16:creationId xmlns:a16="http://schemas.microsoft.com/office/drawing/2014/main" id="{D9BF5B3D-C382-4BB2-9A28-0F41A2DF6F90}"/>
              </a:ext>
            </a:extLst>
          </p:cNvPr>
          <p:cNvSpPr txBox="1"/>
          <p:nvPr/>
        </p:nvSpPr>
        <p:spPr>
          <a:xfrm>
            <a:off x="7488880" y="6299724"/>
            <a:ext cx="2676088" cy="461665"/>
          </a:xfrm>
          <a:prstGeom prst="rect">
            <a:avLst/>
          </a:prstGeom>
          <a:noFill/>
        </p:spPr>
        <p:txBody>
          <a:bodyPr wrap="square" rtlCol="0">
            <a:spAutoFit/>
          </a:bodyPr>
          <a:lstStyle/>
          <a:p>
            <a:pPr algn="ctr"/>
            <a:r>
              <a:rPr lang="en-US" sz="2400" b="1" dirty="0">
                <a:solidFill>
                  <a:schemeClr val="bg1"/>
                </a:solidFill>
              </a:rPr>
              <a:t>PO 214685</a:t>
            </a:r>
          </a:p>
        </p:txBody>
      </p:sp>
      <p:sp>
        <p:nvSpPr>
          <p:cNvPr id="6" name="TextBox 5">
            <a:extLst>
              <a:ext uri="{FF2B5EF4-FFF2-40B4-BE49-F238E27FC236}">
                <a16:creationId xmlns:a16="http://schemas.microsoft.com/office/drawing/2014/main" id="{B546B2BD-CD7B-4478-B702-0266D2815D36}"/>
              </a:ext>
            </a:extLst>
          </p:cNvPr>
          <p:cNvSpPr txBox="1"/>
          <p:nvPr/>
        </p:nvSpPr>
        <p:spPr>
          <a:xfrm>
            <a:off x="2027032" y="6313968"/>
            <a:ext cx="2487220" cy="461665"/>
          </a:xfrm>
          <a:prstGeom prst="rect">
            <a:avLst/>
          </a:prstGeom>
          <a:noFill/>
        </p:spPr>
        <p:txBody>
          <a:bodyPr wrap="square" rtlCol="0">
            <a:spAutoFit/>
          </a:bodyPr>
          <a:lstStyle/>
          <a:p>
            <a:r>
              <a:rPr lang="en-US" sz="2400" b="1" i="0" dirty="0">
                <a:solidFill>
                  <a:schemeClr val="bg1"/>
                </a:solidFill>
                <a:effectLst/>
                <a:latin typeface="-apple-system"/>
                <a:hlinkClick r:id="rId2">
                  <a:extLst>
                    <a:ext uri="{A12FA001-AC4F-418D-AE19-62706E023703}">
                      <ahyp:hlinkClr xmlns:ahyp="http://schemas.microsoft.com/office/drawing/2018/hyperlinkcolor" val="tx"/>
                    </a:ext>
                  </a:extLst>
                </a:hlinkClick>
              </a:rPr>
              <a:t>TA000033112664</a:t>
            </a:r>
            <a:r>
              <a:rPr lang="en-US" b="0" i="0" dirty="0">
                <a:solidFill>
                  <a:schemeClr val="bg1"/>
                </a:solidFill>
                <a:effectLst/>
                <a:latin typeface="-apple-system"/>
              </a:rPr>
              <a:t> </a:t>
            </a:r>
            <a:endParaRPr lang="en-US" dirty="0">
              <a:solidFill>
                <a:schemeClr val="bg1"/>
              </a:solidFill>
            </a:endParaRPr>
          </a:p>
        </p:txBody>
      </p:sp>
      <p:sp>
        <p:nvSpPr>
          <p:cNvPr id="7" name="Slide Number Placeholder 6">
            <a:extLst>
              <a:ext uri="{FF2B5EF4-FFF2-40B4-BE49-F238E27FC236}">
                <a16:creationId xmlns:a16="http://schemas.microsoft.com/office/drawing/2014/main" id="{178DB57B-895A-49CE-A6A8-3DFFC05C354A}"/>
              </a:ext>
            </a:extLst>
          </p:cNvPr>
          <p:cNvSpPr>
            <a:spLocks noGrp="1"/>
          </p:cNvSpPr>
          <p:nvPr>
            <p:ph type="sldNum" sz="quarter" idx="12"/>
          </p:nvPr>
        </p:nvSpPr>
        <p:spPr/>
        <p:txBody>
          <a:bodyPr/>
          <a:lstStyle/>
          <a:p>
            <a:fld id="{DAD2728A-7148-4AC7-B942-DF0A90C54A65}" type="slidenum">
              <a:rPr lang="en-US" smtClean="0"/>
              <a:t>2</a:t>
            </a:fld>
            <a:endParaRPr lang="en-US" dirty="0"/>
          </a:p>
        </p:txBody>
      </p:sp>
    </p:spTree>
    <p:extLst>
      <p:ext uri="{BB962C8B-B14F-4D97-AF65-F5344CB8AC3E}">
        <p14:creationId xmlns:p14="http://schemas.microsoft.com/office/powerpoint/2010/main" val="2326364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D981C3-C5FB-4F9A-B307-C04767CCC663}"/>
              </a:ext>
            </a:extLst>
          </p:cNvPr>
          <p:cNvSpPr>
            <a:spLocks noGrp="1"/>
          </p:cNvSpPr>
          <p:nvPr>
            <p:ph type="sldNum" sz="quarter" idx="12"/>
          </p:nvPr>
        </p:nvSpPr>
        <p:spPr/>
        <p:txBody>
          <a:bodyPr/>
          <a:lstStyle/>
          <a:p>
            <a:fld id="{DAD2728A-7148-4AC7-B942-DF0A90C54A65}" type="slidenum">
              <a:rPr lang="en-US" smtClean="0"/>
              <a:t>20</a:t>
            </a:fld>
            <a:endParaRPr lang="en-US" dirty="0"/>
          </a:p>
        </p:txBody>
      </p:sp>
      <p:sp>
        <p:nvSpPr>
          <p:cNvPr id="4" name="TextBox 3">
            <a:extLst>
              <a:ext uri="{FF2B5EF4-FFF2-40B4-BE49-F238E27FC236}">
                <a16:creationId xmlns:a16="http://schemas.microsoft.com/office/drawing/2014/main" id="{CEBA9F46-CD27-4FDC-84FB-43AD4302428A}"/>
              </a:ext>
            </a:extLst>
          </p:cNvPr>
          <p:cNvSpPr txBox="1"/>
          <p:nvPr/>
        </p:nvSpPr>
        <p:spPr>
          <a:xfrm>
            <a:off x="2852979" y="322563"/>
            <a:ext cx="5742122" cy="707886"/>
          </a:xfrm>
          <a:prstGeom prst="rect">
            <a:avLst/>
          </a:prstGeom>
          <a:noFill/>
        </p:spPr>
        <p:txBody>
          <a:bodyPr wrap="square" rtlCol="0">
            <a:spAutoFit/>
          </a:bodyPr>
          <a:lstStyle/>
          <a:p>
            <a:pPr algn="ctr"/>
            <a:r>
              <a:rPr lang="en-US" sz="4000" dirty="0">
                <a:solidFill>
                  <a:schemeClr val="bg1"/>
                </a:solidFill>
              </a:rPr>
              <a:t>Citi Card Questions </a:t>
            </a:r>
          </a:p>
        </p:txBody>
      </p:sp>
      <p:sp>
        <p:nvSpPr>
          <p:cNvPr id="5" name="TextBox 4">
            <a:extLst>
              <a:ext uri="{FF2B5EF4-FFF2-40B4-BE49-F238E27FC236}">
                <a16:creationId xmlns:a16="http://schemas.microsoft.com/office/drawing/2014/main" id="{8070CE92-EAB1-484B-9161-743A24BAFDB1}"/>
              </a:ext>
            </a:extLst>
          </p:cNvPr>
          <p:cNvSpPr txBox="1"/>
          <p:nvPr/>
        </p:nvSpPr>
        <p:spPr>
          <a:xfrm>
            <a:off x="231184" y="2275585"/>
            <a:ext cx="11122616"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All charges are attached to the Associate number on the </a:t>
            </a:r>
            <a:r>
              <a:rPr lang="en-US" b="1" dirty="0" err="1">
                <a:solidFill>
                  <a:schemeClr val="bg1"/>
                </a:solidFill>
              </a:rPr>
              <a:t>Citicard</a:t>
            </a:r>
            <a:r>
              <a:rPr lang="en-US" b="1" dirty="0">
                <a:solidFill>
                  <a:schemeClr val="bg1"/>
                </a:solidFill>
              </a:rPr>
              <a:t> file  (maintained by Procurement Officer) </a:t>
            </a:r>
          </a:p>
          <a:p>
            <a:pPr lvl="1"/>
            <a:r>
              <a:rPr lang="en-US" b="1" dirty="0">
                <a:solidFill>
                  <a:schemeClr val="bg1"/>
                </a:solidFill>
              </a:rPr>
              <a:t>I have placed the current Associate number on all </a:t>
            </a:r>
            <a:r>
              <a:rPr lang="en-US" b="1" dirty="0" err="1">
                <a:solidFill>
                  <a:schemeClr val="bg1"/>
                </a:solidFill>
              </a:rPr>
              <a:t>Citicards</a:t>
            </a:r>
            <a:r>
              <a:rPr lang="en-US" b="1" dirty="0">
                <a:solidFill>
                  <a:schemeClr val="bg1"/>
                </a:solidFill>
              </a:rPr>
              <a:t> that are currently sending me the reconciliation</a:t>
            </a:r>
          </a:p>
          <a:p>
            <a:pPr lvl="1"/>
            <a:r>
              <a:rPr lang="en-US" b="1" dirty="0">
                <a:solidFill>
                  <a:schemeClr val="bg1"/>
                </a:solidFill>
              </a:rPr>
              <a:t> </a:t>
            </a:r>
          </a:p>
        </p:txBody>
      </p:sp>
      <p:sp>
        <p:nvSpPr>
          <p:cNvPr id="6" name="TextBox 5">
            <a:extLst>
              <a:ext uri="{FF2B5EF4-FFF2-40B4-BE49-F238E27FC236}">
                <a16:creationId xmlns:a16="http://schemas.microsoft.com/office/drawing/2014/main" id="{E27FA3F6-9199-4B69-B0C7-8F1B20547630}"/>
              </a:ext>
            </a:extLst>
          </p:cNvPr>
          <p:cNvSpPr txBox="1"/>
          <p:nvPr/>
        </p:nvSpPr>
        <p:spPr>
          <a:xfrm>
            <a:off x="231184" y="3158013"/>
            <a:ext cx="11355091"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Generic Dept Cards will be maintained by one person – all charges from that card will show on that Associates Expense page</a:t>
            </a:r>
          </a:p>
        </p:txBody>
      </p:sp>
      <p:sp>
        <p:nvSpPr>
          <p:cNvPr id="7" name="TextBox 6">
            <a:extLst>
              <a:ext uri="{FF2B5EF4-FFF2-40B4-BE49-F238E27FC236}">
                <a16:creationId xmlns:a16="http://schemas.microsoft.com/office/drawing/2014/main" id="{9B565719-C050-44D6-BE48-4755FD8CBC2F}"/>
              </a:ext>
            </a:extLst>
          </p:cNvPr>
          <p:cNvSpPr txBox="1"/>
          <p:nvPr/>
        </p:nvSpPr>
        <p:spPr>
          <a:xfrm>
            <a:off x="231184" y="4151752"/>
            <a:ext cx="1049235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Campus cards – Corsicana (10) </a:t>
            </a:r>
            <a:r>
              <a:rPr lang="en-US" b="1" dirty="0" err="1">
                <a:solidFill>
                  <a:schemeClr val="bg1"/>
                </a:solidFill>
              </a:rPr>
              <a:t>Waxhachie</a:t>
            </a:r>
            <a:r>
              <a:rPr lang="en-US" b="1" dirty="0">
                <a:solidFill>
                  <a:schemeClr val="bg1"/>
                </a:solidFill>
              </a:rPr>
              <a:t> (4)  Midlothian (3)  </a:t>
            </a:r>
            <a:r>
              <a:rPr lang="en-US" b="1" dirty="0" err="1">
                <a:solidFill>
                  <a:schemeClr val="bg1"/>
                </a:solidFill>
              </a:rPr>
              <a:t>Mexia</a:t>
            </a:r>
            <a:r>
              <a:rPr lang="en-US" b="1" dirty="0">
                <a:solidFill>
                  <a:schemeClr val="bg1"/>
                </a:solidFill>
              </a:rPr>
              <a:t> (3)  Maintenance (10) will be maintained by one person on each campus and all charges will show on that persons Expense page.  </a:t>
            </a:r>
          </a:p>
        </p:txBody>
      </p:sp>
      <p:sp>
        <p:nvSpPr>
          <p:cNvPr id="8" name="TextBox 7">
            <a:extLst>
              <a:ext uri="{FF2B5EF4-FFF2-40B4-BE49-F238E27FC236}">
                <a16:creationId xmlns:a16="http://schemas.microsoft.com/office/drawing/2014/main" id="{66BFA791-47C4-4681-B90F-08F8FDE1168F}"/>
              </a:ext>
            </a:extLst>
          </p:cNvPr>
          <p:cNvSpPr txBox="1"/>
          <p:nvPr/>
        </p:nvSpPr>
        <p:spPr>
          <a:xfrm>
            <a:off x="302216" y="1146845"/>
            <a:ext cx="10843647"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The Associate responsible for the card reconciliation HAS to do the Authorization (request of funds)</a:t>
            </a:r>
          </a:p>
          <a:p>
            <a:pPr marL="742950" lvl="1" indent="-285750">
              <a:buFont typeface="Arial" panose="020B0604020202020204" pitchFamily="34" charset="0"/>
              <a:buChar char="•"/>
            </a:pPr>
            <a:r>
              <a:rPr lang="en-US" b="1" dirty="0">
                <a:solidFill>
                  <a:schemeClr val="bg1"/>
                </a:solidFill>
              </a:rPr>
              <a:t>Because all charges are attached to this person.. You will change the </a:t>
            </a:r>
            <a:r>
              <a:rPr lang="en-US" b="1" dirty="0" err="1">
                <a:solidFill>
                  <a:schemeClr val="bg1"/>
                </a:solidFill>
              </a:rPr>
              <a:t>gl</a:t>
            </a:r>
            <a:r>
              <a:rPr lang="en-US" b="1" dirty="0">
                <a:solidFill>
                  <a:schemeClr val="bg1"/>
                </a:solidFill>
              </a:rPr>
              <a:t> account to match the person needing the funds.  </a:t>
            </a:r>
          </a:p>
        </p:txBody>
      </p:sp>
      <p:sp>
        <p:nvSpPr>
          <p:cNvPr id="9" name="TextBox 8">
            <a:extLst>
              <a:ext uri="{FF2B5EF4-FFF2-40B4-BE49-F238E27FC236}">
                <a16:creationId xmlns:a16="http://schemas.microsoft.com/office/drawing/2014/main" id="{41E2F95F-628B-4AD6-BB60-6BA806C88925}"/>
              </a:ext>
            </a:extLst>
          </p:cNvPr>
          <p:cNvSpPr txBox="1"/>
          <p:nvPr/>
        </p:nvSpPr>
        <p:spPr>
          <a:xfrm>
            <a:off x="550835" y="5151815"/>
            <a:ext cx="11090329" cy="1569660"/>
          </a:xfrm>
          <a:prstGeom prst="rect">
            <a:avLst/>
          </a:prstGeom>
          <a:noFill/>
        </p:spPr>
        <p:txBody>
          <a:bodyPr wrap="square" rtlCol="0">
            <a:spAutoFit/>
          </a:bodyPr>
          <a:lstStyle/>
          <a:p>
            <a:pPr algn="ctr"/>
            <a:r>
              <a:rPr lang="en-US" sz="2400" b="1" dirty="0">
                <a:solidFill>
                  <a:schemeClr val="bg1"/>
                </a:solidFill>
              </a:rPr>
              <a:t>ONLY THE PERSON RESPONSIBLE FOR THE PCARD RECONCILATION</a:t>
            </a:r>
          </a:p>
          <a:p>
            <a:pPr algn="ctr"/>
            <a:r>
              <a:rPr lang="en-US" sz="2400" b="1" dirty="0">
                <a:solidFill>
                  <a:schemeClr val="bg1"/>
                </a:solidFill>
              </a:rPr>
              <a:t> CAN DO THE REQUEST FOR  FUNDS </a:t>
            </a:r>
          </a:p>
          <a:p>
            <a:pPr algn="ctr"/>
            <a:r>
              <a:rPr lang="en-US" sz="2400" b="1" dirty="0">
                <a:solidFill>
                  <a:schemeClr val="bg1"/>
                </a:solidFill>
              </a:rPr>
              <a:t>TO USE THE CITTICARD  </a:t>
            </a:r>
          </a:p>
          <a:p>
            <a:pPr algn="ctr"/>
            <a:r>
              <a:rPr lang="en-US" sz="2400" b="1" dirty="0">
                <a:solidFill>
                  <a:schemeClr val="bg1"/>
                </a:solidFill>
              </a:rPr>
              <a:t>(</a:t>
            </a:r>
            <a:r>
              <a:rPr lang="en-US" sz="2400" b="1" dirty="0" err="1">
                <a:solidFill>
                  <a:schemeClr val="bg1"/>
                </a:solidFill>
              </a:rPr>
              <a:t>Citicard</a:t>
            </a:r>
            <a:r>
              <a:rPr lang="en-US" sz="2400" b="1" dirty="0">
                <a:solidFill>
                  <a:schemeClr val="bg1"/>
                </a:solidFill>
              </a:rPr>
              <a:t> is NOT a Vendor )</a:t>
            </a:r>
            <a:endParaRPr lang="en-US" b="1" dirty="0">
              <a:solidFill>
                <a:schemeClr val="bg1"/>
              </a:solidFill>
            </a:endParaRPr>
          </a:p>
        </p:txBody>
      </p:sp>
    </p:spTree>
    <p:extLst>
      <p:ext uri="{BB962C8B-B14F-4D97-AF65-F5344CB8AC3E}">
        <p14:creationId xmlns:p14="http://schemas.microsoft.com/office/powerpoint/2010/main" val="2615402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730F8-7F14-4263-BB95-88D18BDDF345}"/>
              </a:ext>
            </a:extLst>
          </p:cNvPr>
          <p:cNvSpPr>
            <a:spLocks noGrp="1"/>
          </p:cNvSpPr>
          <p:nvPr>
            <p:ph type="sldNum" sz="quarter" idx="12"/>
          </p:nvPr>
        </p:nvSpPr>
        <p:spPr/>
        <p:txBody>
          <a:bodyPr/>
          <a:lstStyle/>
          <a:p>
            <a:fld id="{DAD2728A-7148-4AC7-B942-DF0A90C54A65}" type="slidenum">
              <a:rPr lang="en-US" smtClean="0"/>
              <a:t>21</a:t>
            </a:fld>
            <a:endParaRPr lang="en-US" dirty="0"/>
          </a:p>
        </p:txBody>
      </p:sp>
      <p:sp>
        <p:nvSpPr>
          <p:cNvPr id="3" name="TextBox 2">
            <a:extLst>
              <a:ext uri="{FF2B5EF4-FFF2-40B4-BE49-F238E27FC236}">
                <a16:creationId xmlns:a16="http://schemas.microsoft.com/office/drawing/2014/main" id="{B280ED6E-C9F0-421E-B4A3-3C6A89315856}"/>
              </a:ext>
            </a:extLst>
          </p:cNvPr>
          <p:cNvSpPr txBox="1"/>
          <p:nvPr/>
        </p:nvSpPr>
        <p:spPr>
          <a:xfrm>
            <a:off x="1883044" y="488197"/>
            <a:ext cx="9113003" cy="646331"/>
          </a:xfrm>
          <a:prstGeom prst="rect">
            <a:avLst/>
          </a:prstGeom>
          <a:noFill/>
        </p:spPr>
        <p:txBody>
          <a:bodyPr wrap="square" rtlCol="0">
            <a:spAutoFit/>
          </a:bodyPr>
          <a:lstStyle/>
          <a:p>
            <a:pPr algn="ctr"/>
            <a:r>
              <a:rPr lang="en-US" sz="3600" dirty="0" err="1"/>
              <a:t>Citicard</a:t>
            </a:r>
            <a:r>
              <a:rPr lang="en-US" sz="3600" dirty="0"/>
              <a:t> Questionnaire </a:t>
            </a:r>
          </a:p>
        </p:txBody>
      </p:sp>
      <p:sp>
        <p:nvSpPr>
          <p:cNvPr id="4" name="TextBox 3">
            <a:extLst>
              <a:ext uri="{FF2B5EF4-FFF2-40B4-BE49-F238E27FC236}">
                <a16:creationId xmlns:a16="http://schemas.microsoft.com/office/drawing/2014/main" id="{3B1FF5F0-BABD-4948-B92E-B499C4E63604}"/>
              </a:ext>
            </a:extLst>
          </p:cNvPr>
          <p:cNvSpPr txBox="1"/>
          <p:nvPr/>
        </p:nvSpPr>
        <p:spPr>
          <a:xfrm>
            <a:off x="683217" y="1667947"/>
            <a:ext cx="10825566" cy="4524315"/>
          </a:xfrm>
          <a:prstGeom prst="rect">
            <a:avLst/>
          </a:prstGeom>
          <a:noFill/>
        </p:spPr>
        <p:txBody>
          <a:bodyPr wrap="square" rtlCol="0">
            <a:spAutoFit/>
          </a:bodyPr>
          <a:lstStyle/>
          <a:p>
            <a:pPr algn="ctr"/>
            <a:r>
              <a:rPr lang="en-US" sz="2400" dirty="0"/>
              <a:t>A </a:t>
            </a:r>
            <a:r>
              <a:rPr lang="en-US" sz="2400" dirty="0" err="1"/>
              <a:t>Citicard</a:t>
            </a:r>
            <a:r>
              <a:rPr lang="en-US" sz="2400" dirty="0"/>
              <a:t> request questionnaire will be available soon on MYNC – Staff Forms</a:t>
            </a:r>
          </a:p>
          <a:p>
            <a:pPr algn="ctr"/>
            <a:r>
              <a:rPr lang="en-US" sz="2400" dirty="0"/>
              <a:t> </a:t>
            </a:r>
          </a:p>
          <a:p>
            <a:pPr algn="ctr"/>
            <a:r>
              <a:rPr lang="en-US" sz="2400" dirty="0"/>
              <a:t>This questionnaire will be attached to the Authorization by  the </a:t>
            </a:r>
            <a:r>
              <a:rPr lang="en-US" sz="2400" dirty="0" err="1"/>
              <a:t>Pcard</a:t>
            </a:r>
            <a:r>
              <a:rPr lang="en-US" sz="2400" dirty="0"/>
              <a:t> Responsible Associate</a:t>
            </a:r>
          </a:p>
          <a:p>
            <a:pPr algn="ctr"/>
            <a:endParaRPr lang="en-US" sz="2400" dirty="0"/>
          </a:p>
          <a:p>
            <a:pPr algn="ctr"/>
            <a:r>
              <a:rPr lang="en-US" sz="2400" dirty="0"/>
              <a:t>The </a:t>
            </a:r>
            <a:r>
              <a:rPr lang="en-US" sz="2400" dirty="0" err="1"/>
              <a:t>Pcard</a:t>
            </a:r>
            <a:r>
              <a:rPr lang="en-US" sz="2400" dirty="0"/>
              <a:t> Responsible Associate can have these questionnaires on hand / uploaded</a:t>
            </a:r>
          </a:p>
          <a:p>
            <a:pPr algn="ctr"/>
            <a:endParaRPr lang="en-US" sz="2400" dirty="0"/>
          </a:p>
          <a:p>
            <a:pPr algn="ctr"/>
            <a:r>
              <a:rPr lang="en-US" sz="2400" b="1" dirty="0">
                <a:highlight>
                  <a:srgbClr val="FFFF00"/>
                </a:highlight>
              </a:rPr>
              <a:t>When its time to reconcile in March  - we will do one on one training because</a:t>
            </a:r>
          </a:p>
          <a:p>
            <a:pPr algn="ctr"/>
            <a:r>
              <a:rPr lang="en-US" sz="2400" dirty="0">
                <a:highlight>
                  <a:srgbClr val="FFFF00"/>
                </a:highlight>
              </a:rPr>
              <a:t>  </a:t>
            </a:r>
          </a:p>
          <a:p>
            <a:pPr algn="ctr"/>
            <a:r>
              <a:rPr lang="en-US" sz="2400" b="1" dirty="0">
                <a:highlight>
                  <a:srgbClr val="FFFF00"/>
                </a:highlight>
              </a:rPr>
              <a:t>ALL FEBRUARY CHARGES WILL HAVE TO HAVE A NEW AUTHORIZATION </a:t>
            </a:r>
          </a:p>
          <a:p>
            <a:pPr algn="ctr"/>
            <a:r>
              <a:rPr lang="en-US" sz="2400" b="1" dirty="0">
                <a:highlight>
                  <a:srgbClr val="FFFF00"/>
                </a:highlight>
              </a:rPr>
              <a:t>AND EXPENSED IN ORACLE before we can reconcile.  </a:t>
            </a:r>
          </a:p>
          <a:p>
            <a:pPr algn="ctr"/>
            <a:r>
              <a:rPr lang="en-US" sz="2400" b="1" dirty="0">
                <a:highlight>
                  <a:srgbClr val="FFFF00"/>
                </a:highlight>
              </a:rPr>
              <a:t>Please look for all your PO’s for February charges .. It will help if you  have them</a:t>
            </a:r>
            <a:r>
              <a:rPr lang="en-US" sz="2400" b="1" dirty="0"/>
              <a:t>  </a:t>
            </a:r>
          </a:p>
        </p:txBody>
      </p:sp>
    </p:spTree>
    <p:extLst>
      <p:ext uri="{BB962C8B-B14F-4D97-AF65-F5344CB8AC3E}">
        <p14:creationId xmlns:p14="http://schemas.microsoft.com/office/powerpoint/2010/main" val="2469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B7ED86-F086-452E-925E-4C165626FA94}"/>
              </a:ext>
            </a:extLst>
          </p:cNvPr>
          <p:cNvSpPr/>
          <p:nvPr/>
        </p:nvSpPr>
        <p:spPr>
          <a:xfrm>
            <a:off x="640596" y="549123"/>
            <a:ext cx="10910807" cy="58974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800" dirty="0"/>
          </a:p>
          <a:p>
            <a:pPr algn="ctr"/>
            <a:endParaRPr lang="en-US" sz="8800" dirty="0"/>
          </a:p>
          <a:p>
            <a:pPr algn="ctr"/>
            <a:endParaRPr lang="en-US" sz="7200" dirty="0"/>
          </a:p>
          <a:p>
            <a:pPr algn="ctr"/>
            <a:r>
              <a:rPr lang="en-US" sz="7200" dirty="0"/>
              <a:t>Things to Note</a:t>
            </a:r>
          </a:p>
          <a:p>
            <a:pPr algn="ctr"/>
            <a:r>
              <a:rPr lang="en-US" sz="3200" b="1" dirty="0"/>
              <a:t>Travel Reimbursed to Associate / Faculty </a:t>
            </a:r>
          </a:p>
          <a:p>
            <a:pPr algn="ctr"/>
            <a:r>
              <a:rPr lang="en-US" sz="3200" b="1" dirty="0"/>
              <a:t>Completed in Expense Module </a:t>
            </a:r>
          </a:p>
          <a:p>
            <a:pPr algn="ctr"/>
            <a:endParaRPr lang="en-US" dirty="0"/>
          </a:p>
          <a:p>
            <a:pPr algn="ctr"/>
            <a:r>
              <a:rPr lang="en-US" sz="2400" dirty="0"/>
              <a:t>Associates/Faculty  who travel weekly can do 1 expense report per week or month</a:t>
            </a:r>
          </a:p>
          <a:p>
            <a:pPr algn="ctr"/>
            <a:endParaRPr lang="en-US" sz="2400" dirty="0"/>
          </a:p>
          <a:p>
            <a:pPr algn="ctr"/>
            <a:r>
              <a:rPr lang="en-US" sz="2400" dirty="0"/>
              <a:t>There are NO open BPO’s for travel – each trip will require an authorization</a:t>
            </a:r>
          </a:p>
          <a:p>
            <a:pPr algn="ctr"/>
            <a:r>
              <a:rPr lang="en-US" sz="2000" dirty="0"/>
              <a:t>(exception those who do weekly travel) </a:t>
            </a:r>
          </a:p>
          <a:p>
            <a:pPr algn="ctr"/>
            <a:endParaRPr lang="en-US" sz="2400" dirty="0"/>
          </a:p>
          <a:p>
            <a:pPr algn="ctr"/>
            <a:r>
              <a:rPr lang="en-US" sz="2400" dirty="0"/>
              <a:t>Reimbursements for College Classes will be done thru Expenses because Associates are NOT vendors </a:t>
            </a:r>
          </a:p>
          <a:p>
            <a:pPr algn="ctr"/>
            <a:endParaRPr lang="en-US" sz="2400" dirty="0"/>
          </a:p>
          <a:p>
            <a:endParaRPr lang="en-US" sz="2400" dirty="0"/>
          </a:p>
          <a:p>
            <a:pPr algn="ctr"/>
            <a:endParaRPr lang="en-US" sz="2400" dirty="0"/>
          </a:p>
          <a:p>
            <a:pPr algn="ctr"/>
            <a:r>
              <a:rPr lang="en-US" sz="2400" dirty="0"/>
              <a:t> </a:t>
            </a:r>
          </a:p>
          <a:p>
            <a:pPr algn="ctr"/>
            <a:endParaRPr lang="en-US" sz="2400" dirty="0"/>
          </a:p>
          <a:p>
            <a:pPr algn="ctr"/>
            <a:r>
              <a:rPr lang="en-US" sz="8800" dirty="0"/>
              <a:t> </a:t>
            </a:r>
          </a:p>
          <a:p>
            <a:pPr algn="ctr"/>
            <a:endParaRPr lang="en-US" sz="8800" dirty="0"/>
          </a:p>
        </p:txBody>
      </p:sp>
      <p:sp>
        <p:nvSpPr>
          <p:cNvPr id="2" name="Slide Number Placeholder 1">
            <a:extLst>
              <a:ext uri="{FF2B5EF4-FFF2-40B4-BE49-F238E27FC236}">
                <a16:creationId xmlns:a16="http://schemas.microsoft.com/office/drawing/2014/main" id="{7223E927-C378-4A65-B2A1-4B4FC6BCB1F8}"/>
              </a:ext>
            </a:extLst>
          </p:cNvPr>
          <p:cNvSpPr>
            <a:spLocks noGrp="1"/>
          </p:cNvSpPr>
          <p:nvPr>
            <p:ph type="sldNum" sz="quarter" idx="12"/>
          </p:nvPr>
        </p:nvSpPr>
        <p:spPr/>
        <p:txBody>
          <a:bodyPr/>
          <a:lstStyle/>
          <a:p>
            <a:fld id="{DAD2728A-7148-4AC7-B942-DF0A90C54A65}" type="slidenum">
              <a:rPr lang="en-US" smtClean="0"/>
              <a:t>3</a:t>
            </a:fld>
            <a:endParaRPr lang="en-US" dirty="0"/>
          </a:p>
        </p:txBody>
      </p:sp>
    </p:spTree>
    <p:extLst>
      <p:ext uri="{BB962C8B-B14F-4D97-AF65-F5344CB8AC3E}">
        <p14:creationId xmlns:p14="http://schemas.microsoft.com/office/powerpoint/2010/main" val="207783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0A764-BE34-4446-ADE4-307110FA1264}"/>
              </a:ext>
            </a:extLst>
          </p:cNvPr>
          <p:cNvPicPr>
            <a:picLocks noChangeAspect="1"/>
          </p:cNvPicPr>
          <p:nvPr/>
        </p:nvPicPr>
        <p:blipFill>
          <a:blip r:embed="rId2"/>
          <a:stretch>
            <a:fillRect/>
          </a:stretch>
        </p:blipFill>
        <p:spPr>
          <a:xfrm>
            <a:off x="846176" y="510308"/>
            <a:ext cx="10499648" cy="5837383"/>
          </a:xfrm>
          <a:prstGeom prst="rect">
            <a:avLst/>
          </a:prstGeom>
        </p:spPr>
      </p:pic>
      <p:sp>
        <p:nvSpPr>
          <p:cNvPr id="10" name="Oval 9">
            <a:extLst>
              <a:ext uri="{FF2B5EF4-FFF2-40B4-BE49-F238E27FC236}">
                <a16:creationId xmlns:a16="http://schemas.microsoft.com/office/drawing/2014/main" id="{87AD7606-DDE9-442A-BB01-4242FD8BAAEC}"/>
              </a:ext>
            </a:extLst>
          </p:cNvPr>
          <p:cNvSpPr/>
          <p:nvPr/>
        </p:nvSpPr>
        <p:spPr>
          <a:xfrm>
            <a:off x="1619076" y="1249960"/>
            <a:ext cx="503340" cy="4278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1A3248B-6F06-4411-93F1-F4337C2AE9E4}"/>
              </a:ext>
            </a:extLst>
          </p:cNvPr>
          <p:cNvSpPr/>
          <p:nvPr/>
        </p:nvSpPr>
        <p:spPr>
          <a:xfrm>
            <a:off x="1392571" y="1015068"/>
            <a:ext cx="864067" cy="89762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BC3C3E6-6206-4370-91B8-583D2DFF17B8}"/>
              </a:ext>
            </a:extLst>
          </p:cNvPr>
          <p:cNvSpPr/>
          <p:nvPr/>
        </p:nvSpPr>
        <p:spPr>
          <a:xfrm>
            <a:off x="7457813" y="3129094"/>
            <a:ext cx="989901" cy="114929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86C5E1FA-C293-4EA9-B236-C5717022241A}"/>
              </a:ext>
            </a:extLst>
          </p:cNvPr>
          <p:cNvSpPr>
            <a:spLocks noGrp="1"/>
          </p:cNvSpPr>
          <p:nvPr>
            <p:ph type="sldNum" sz="quarter" idx="12"/>
          </p:nvPr>
        </p:nvSpPr>
        <p:spPr/>
        <p:txBody>
          <a:bodyPr/>
          <a:lstStyle/>
          <a:p>
            <a:fld id="{DAD2728A-7148-4AC7-B942-DF0A90C54A65}" type="slidenum">
              <a:rPr lang="en-US" smtClean="0"/>
              <a:t>4</a:t>
            </a:fld>
            <a:endParaRPr lang="en-US" dirty="0"/>
          </a:p>
        </p:txBody>
      </p:sp>
    </p:spTree>
    <p:extLst>
      <p:ext uri="{BB962C8B-B14F-4D97-AF65-F5344CB8AC3E}">
        <p14:creationId xmlns:p14="http://schemas.microsoft.com/office/powerpoint/2010/main" val="41560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able&#10;&#10;Description automatically generated">
            <a:extLst>
              <a:ext uri="{FF2B5EF4-FFF2-40B4-BE49-F238E27FC236}">
                <a16:creationId xmlns:a16="http://schemas.microsoft.com/office/drawing/2014/main" id="{A5804D84-630B-495C-938E-0CAFBD85F33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7223" y="1211563"/>
            <a:ext cx="5566726" cy="2548048"/>
          </a:xfrm>
        </p:spPr>
      </p:pic>
      <p:pic>
        <p:nvPicPr>
          <p:cNvPr id="11" name="Content Placeholder 10" descr="Graphical user interface, text, application, chat or text message&#10;&#10;Description automatically generated">
            <a:extLst>
              <a:ext uri="{FF2B5EF4-FFF2-40B4-BE49-F238E27FC236}">
                <a16:creationId xmlns:a16="http://schemas.microsoft.com/office/drawing/2014/main" id="{8171D7A5-56EF-45F9-B3C9-7C75D3324E3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21581" y="1400740"/>
            <a:ext cx="4342871" cy="3003481"/>
          </a:xfrm>
        </p:spPr>
      </p:pic>
      <p:sp>
        <p:nvSpPr>
          <p:cNvPr id="5" name="Title 19">
            <a:extLst>
              <a:ext uri="{FF2B5EF4-FFF2-40B4-BE49-F238E27FC236}">
                <a16:creationId xmlns:a16="http://schemas.microsoft.com/office/drawing/2014/main" id="{4445BD31-0467-4058-8EFF-1E3B06766BEB}"/>
              </a:ext>
            </a:extLst>
          </p:cNvPr>
          <p:cNvSpPr txBox="1">
            <a:spLocks noGrp="1"/>
          </p:cNvSpPr>
          <p:nvPr>
            <p:ph type="title"/>
          </p:nvPr>
        </p:nvSpPr>
        <p:spPr>
          <a:xfrm>
            <a:off x="995363" y="4731391"/>
            <a:ext cx="10515600" cy="1921079"/>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solidFill>
                  <a:srgbClr val="FFFF00"/>
                </a:solidFill>
              </a:rPr>
              <a:t>Authorization Request   </a:t>
            </a:r>
            <a:br>
              <a:rPr lang="en-US" dirty="0"/>
            </a:br>
            <a:r>
              <a:rPr lang="en-US" sz="3600" dirty="0"/>
              <a:t>PO’s are no longer valid for Travel or Reimbursements   </a:t>
            </a:r>
            <a:endParaRPr lang="en-US" dirty="0"/>
          </a:p>
        </p:txBody>
      </p:sp>
      <p:cxnSp>
        <p:nvCxnSpPr>
          <p:cNvPr id="13" name="Straight Connector 12">
            <a:extLst>
              <a:ext uri="{FF2B5EF4-FFF2-40B4-BE49-F238E27FC236}">
                <a16:creationId xmlns:a16="http://schemas.microsoft.com/office/drawing/2014/main" id="{37C10A55-7702-470E-9E3E-72E2A3F2BCDD}"/>
              </a:ext>
            </a:extLst>
          </p:cNvPr>
          <p:cNvCxnSpPr/>
          <p:nvPr/>
        </p:nvCxnSpPr>
        <p:spPr>
          <a:xfrm>
            <a:off x="6431675" y="671329"/>
            <a:ext cx="0" cy="385437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B24D2A-A11D-420A-8A20-2BC6C80C26B6}"/>
              </a:ext>
            </a:extLst>
          </p:cNvPr>
          <p:cNvCxnSpPr/>
          <p:nvPr/>
        </p:nvCxnSpPr>
        <p:spPr>
          <a:xfrm>
            <a:off x="6560915" y="661679"/>
            <a:ext cx="0" cy="385437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302AD-A860-4CD9-B87B-B60C0596F99F}"/>
              </a:ext>
            </a:extLst>
          </p:cNvPr>
          <p:cNvCxnSpPr>
            <a:cxnSpLocks/>
          </p:cNvCxnSpPr>
          <p:nvPr/>
        </p:nvCxnSpPr>
        <p:spPr>
          <a:xfrm flipV="1">
            <a:off x="1266738" y="6325299"/>
            <a:ext cx="9929899"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BFBFE0D-ECAF-49AE-BD2F-EE4A04584EC2}"/>
              </a:ext>
            </a:extLst>
          </p:cNvPr>
          <p:cNvSpPr>
            <a:spLocks noGrp="1"/>
          </p:cNvSpPr>
          <p:nvPr>
            <p:ph type="sldNum" sz="quarter" idx="12"/>
          </p:nvPr>
        </p:nvSpPr>
        <p:spPr/>
        <p:txBody>
          <a:bodyPr/>
          <a:lstStyle/>
          <a:p>
            <a:fld id="{DAD2728A-7148-4AC7-B942-DF0A90C54A65}" type="slidenum">
              <a:rPr lang="en-US" smtClean="0"/>
              <a:t>5</a:t>
            </a:fld>
            <a:endParaRPr lang="en-US" dirty="0"/>
          </a:p>
        </p:txBody>
      </p:sp>
      <p:sp>
        <p:nvSpPr>
          <p:cNvPr id="3" name="Oval 2">
            <a:extLst>
              <a:ext uri="{FF2B5EF4-FFF2-40B4-BE49-F238E27FC236}">
                <a16:creationId xmlns:a16="http://schemas.microsoft.com/office/drawing/2014/main" id="{5776A03A-A6A0-41C4-96F3-45A308788346}"/>
              </a:ext>
            </a:extLst>
          </p:cNvPr>
          <p:cNvSpPr/>
          <p:nvPr/>
        </p:nvSpPr>
        <p:spPr>
          <a:xfrm>
            <a:off x="226557" y="2278988"/>
            <a:ext cx="945394" cy="91052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B47D0F-E094-4FDA-8A96-2617F7C3F7A4}"/>
              </a:ext>
            </a:extLst>
          </p:cNvPr>
          <p:cNvSpPr/>
          <p:nvPr/>
        </p:nvSpPr>
        <p:spPr>
          <a:xfrm>
            <a:off x="8571613" y="1575062"/>
            <a:ext cx="2255002" cy="91052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CD7D77-99AC-4320-AE1D-DC99BA797DC2}"/>
              </a:ext>
            </a:extLst>
          </p:cNvPr>
          <p:cNvSpPr txBox="1"/>
          <p:nvPr/>
        </p:nvSpPr>
        <p:spPr>
          <a:xfrm>
            <a:off x="296298" y="565608"/>
            <a:ext cx="2842108" cy="369332"/>
          </a:xfrm>
          <a:prstGeom prst="rect">
            <a:avLst/>
          </a:prstGeom>
          <a:noFill/>
        </p:spPr>
        <p:txBody>
          <a:bodyPr wrap="square" rtlCol="0">
            <a:spAutoFit/>
          </a:bodyPr>
          <a:lstStyle/>
          <a:p>
            <a:r>
              <a:rPr lang="en-US" b="1" dirty="0">
                <a:solidFill>
                  <a:schemeClr val="bg1"/>
                </a:solidFill>
              </a:rPr>
              <a:t>#1 CLICK SNOWGLOBE ICON</a:t>
            </a:r>
          </a:p>
        </p:txBody>
      </p:sp>
      <p:sp>
        <p:nvSpPr>
          <p:cNvPr id="6" name="TextBox 5">
            <a:extLst>
              <a:ext uri="{FF2B5EF4-FFF2-40B4-BE49-F238E27FC236}">
                <a16:creationId xmlns:a16="http://schemas.microsoft.com/office/drawing/2014/main" id="{AF307930-56B9-44FC-B4AC-CD5F1B1F56CC}"/>
              </a:ext>
            </a:extLst>
          </p:cNvPr>
          <p:cNvSpPr txBox="1"/>
          <p:nvPr/>
        </p:nvSpPr>
        <p:spPr>
          <a:xfrm>
            <a:off x="7310711" y="163878"/>
            <a:ext cx="3781585" cy="923330"/>
          </a:xfrm>
          <a:prstGeom prst="rect">
            <a:avLst/>
          </a:prstGeom>
          <a:noFill/>
        </p:spPr>
        <p:txBody>
          <a:bodyPr wrap="square" rtlCol="0">
            <a:spAutoFit/>
          </a:bodyPr>
          <a:lstStyle/>
          <a:p>
            <a:r>
              <a:rPr lang="en-US" b="1" dirty="0">
                <a:solidFill>
                  <a:schemeClr val="bg1"/>
                </a:solidFill>
              </a:rPr>
              <a:t>#2 Click Request Authorization </a:t>
            </a:r>
          </a:p>
          <a:p>
            <a:r>
              <a:rPr lang="en-US" sz="1600" b="1" dirty="0">
                <a:solidFill>
                  <a:schemeClr val="bg1"/>
                </a:solidFill>
              </a:rPr>
              <a:t>(you are </a:t>
            </a:r>
            <a:r>
              <a:rPr lang="en-US" b="1" dirty="0">
                <a:solidFill>
                  <a:schemeClr val="bg1"/>
                </a:solidFill>
              </a:rPr>
              <a:t>ASKING</a:t>
            </a:r>
            <a:r>
              <a:rPr lang="en-US" sz="1600" b="1" dirty="0">
                <a:solidFill>
                  <a:schemeClr val="bg1"/>
                </a:solidFill>
              </a:rPr>
              <a:t> for FUNDS for </a:t>
            </a:r>
            <a:r>
              <a:rPr lang="en-US" b="1" dirty="0">
                <a:solidFill>
                  <a:schemeClr val="bg1"/>
                </a:solidFill>
              </a:rPr>
              <a:t>Associate or Faculty reimbursement)  </a:t>
            </a:r>
            <a:endParaRPr lang="en-US" sz="1600" b="1" dirty="0">
              <a:solidFill>
                <a:schemeClr val="bg1"/>
              </a:solidFill>
            </a:endParaRPr>
          </a:p>
        </p:txBody>
      </p:sp>
      <p:cxnSp>
        <p:nvCxnSpPr>
          <p:cNvPr id="8" name="Straight Arrow Connector 7">
            <a:extLst>
              <a:ext uri="{FF2B5EF4-FFF2-40B4-BE49-F238E27FC236}">
                <a16:creationId xmlns:a16="http://schemas.microsoft.com/office/drawing/2014/main" id="{0AA4FD45-10E0-4A99-AC98-3A375C9B87BD}"/>
              </a:ext>
            </a:extLst>
          </p:cNvPr>
          <p:cNvCxnSpPr>
            <a:cxnSpLocks/>
          </p:cNvCxnSpPr>
          <p:nvPr/>
        </p:nvCxnSpPr>
        <p:spPr>
          <a:xfrm flipH="1">
            <a:off x="424491" y="934940"/>
            <a:ext cx="33493" cy="110925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B3BC93F-4C7F-4584-BD2E-C9B5BBC3376E}"/>
              </a:ext>
            </a:extLst>
          </p:cNvPr>
          <p:cNvCxnSpPr>
            <a:cxnSpLocks/>
          </p:cNvCxnSpPr>
          <p:nvPr/>
        </p:nvCxnSpPr>
        <p:spPr>
          <a:xfrm>
            <a:off x="8810786" y="1030284"/>
            <a:ext cx="100739" cy="51372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31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3F9E6B-3E86-4348-BB3A-125720A8373A}"/>
              </a:ext>
            </a:extLst>
          </p:cNvPr>
          <p:cNvSpPr>
            <a:spLocks noGrp="1"/>
          </p:cNvSpPr>
          <p:nvPr>
            <p:ph type="sldNum" sz="quarter" idx="12"/>
          </p:nvPr>
        </p:nvSpPr>
        <p:spPr/>
        <p:txBody>
          <a:bodyPr/>
          <a:lstStyle/>
          <a:p>
            <a:fld id="{DAD2728A-7148-4AC7-B942-DF0A90C54A65}" type="slidenum">
              <a:rPr lang="en-US" smtClean="0"/>
              <a:t>6</a:t>
            </a:fld>
            <a:endParaRPr lang="en-US" dirty="0"/>
          </a:p>
        </p:txBody>
      </p:sp>
      <p:pic>
        <p:nvPicPr>
          <p:cNvPr id="7" name="Picture 6">
            <a:extLst>
              <a:ext uri="{FF2B5EF4-FFF2-40B4-BE49-F238E27FC236}">
                <a16:creationId xmlns:a16="http://schemas.microsoft.com/office/drawing/2014/main" id="{86DA424A-B16A-45DA-BC1A-61553101980F}"/>
              </a:ext>
            </a:extLst>
          </p:cNvPr>
          <p:cNvPicPr>
            <a:picLocks noChangeAspect="1"/>
          </p:cNvPicPr>
          <p:nvPr/>
        </p:nvPicPr>
        <p:blipFill>
          <a:blip r:embed="rId2"/>
          <a:stretch>
            <a:fillRect/>
          </a:stretch>
        </p:blipFill>
        <p:spPr>
          <a:xfrm>
            <a:off x="239062" y="221405"/>
            <a:ext cx="9647694" cy="2611465"/>
          </a:xfrm>
          <a:prstGeom prst="rect">
            <a:avLst/>
          </a:prstGeom>
        </p:spPr>
      </p:pic>
      <p:pic>
        <p:nvPicPr>
          <p:cNvPr id="9" name="Picture 8">
            <a:extLst>
              <a:ext uri="{FF2B5EF4-FFF2-40B4-BE49-F238E27FC236}">
                <a16:creationId xmlns:a16="http://schemas.microsoft.com/office/drawing/2014/main" id="{C9C9C1D9-76A3-4E68-BA03-EB157ADD59F8}"/>
              </a:ext>
            </a:extLst>
          </p:cNvPr>
          <p:cNvPicPr>
            <a:picLocks noChangeAspect="1"/>
          </p:cNvPicPr>
          <p:nvPr/>
        </p:nvPicPr>
        <p:blipFill>
          <a:blip r:embed="rId3"/>
          <a:stretch>
            <a:fillRect/>
          </a:stretch>
        </p:blipFill>
        <p:spPr>
          <a:xfrm>
            <a:off x="2822224" y="4104630"/>
            <a:ext cx="9058275" cy="2486025"/>
          </a:xfrm>
          <a:prstGeom prst="rect">
            <a:avLst/>
          </a:prstGeom>
        </p:spPr>
      </p:pic>
      <p:sp>
        <p:nvSpPr>
          <p:cNvPr id="12" name="TextBox 11">
            <a:extLst>
              <a:ext uri="{FF2B5EF4-FFF2-40B4-BE49-F238E27FC236}">
                <a16:creationId xmlns:a16="http://schemas.microsoft.com/office/drawing/2014/main" id="{496CDE5D-6296-4494-9F6B-617DFE87A0FC}"/>
              </a:ext>
            </a:extLst>
          </p:cNvPr>
          <p:cNvSpPr txBox="1"/>
          <p:nvPr/>
        </p:nvSpPr>
        <p:spPr>
          <a:xfrm>
            <a:off x="9515434" y="667138"/>
            <a:ext cx="2859437" cy="646331"/>
          </a:xfrm>
          <a:prstGeom prst="rect">
            <a:avLst/>
          </a:prstGeom>
          <a:noFill/>
        </p:spPr>
        <p:txBody>
          <a:bodyPr wrap="square" rtlCol="0">
            <a:spAutoFit/>
          </a:bodyPr>
          <a:lstStyle/>
          <a:p>
            <a:pPr algn="ctr"/>
            <a:r>
              <a:rPr lang="en-US" b="1" dirty="0">
                <a:solidFill>
                  <a:schemeClr val="bg1"/>
                </a:solidFill>
              </a:rPr>
              <a:t>#3 Purpose </a:t>
            </a:r>
            <a:r>
              <a:rPr lang="en-US" dirty="0">
                <a:solidFill>
                  <a:schemeClr val="bg1"/>
                </a:solidFill>
              </a:rPr>
              <a:t>should be description w/ date </a:t>
            </a:r>
          </a:p>
        </p:txBody>
      </p:sp>
      <p:sp>
        <p:nvSpPr>
          <p:cNvPr id="13" name="TextBox 12">
            <a:extLst>
              <a:ext uri="{FF2B5EF4-FFF2-40B4-BE49-F238E27FC236}">
                <a16:creationId xmlns:a16="http://schemas.microsoft.com/office/drawing/2014/main" id="{289FC66F-5344-4D01-8C6F-6E6FD83BAEF7}"/>
              </a:ext>
            </a:extLst>
          </p:cNvPr>
          <p:cNvSpPr txBox="1"/>
          <p:nvPr/>
        </p:nvSpPr>
        <p:spPr>
          <a:xfrm>
            <a:off x="9895831" y="1598651"/>
            <a:ext cx="2594434" cy="1200329"/>
          </a:xfrm>
          <a:prstGeom prst="rect">
            <a:avLst/>
          </a:prstGeom>
          <a:noFill/>
        </p:spPr>
        <p:txBody>
          <a:bodyPr wrap="square" rtlCol="0">
            <a:spAutoFit/>
          </a:bodyPr>
          <a:lstStyle/>
          <a:p>
            <a:r>
              <a:rPr lang="en-US" b="1" dirty="0">
                <a:solidFill>
                  <a:schemeClr val="bg1"/>
                </a:solidFill>
              </a:rPr>
              <a:t>#4 Exp Location </a:t>
            </a:r>
          </a:p>
          <a:p>
            <a:r>
              <a:rPr lang="en-US" dirty="0">
                <a:solidFill>
                  <a:schemeClr val="bg1"/>
                </a:solidFill>
              </a:rPr>
              <a:t>Final destination</a:t>
            </a:r>
          </a:p>
          <a:p>
            <a:r>
              <a:rPr lang="en-US" dirty="0">
                <a:solidFill>
                  <a:schemeClr val="bg1"/>
                </a:solidFill>
              </a:rPr>
              <a:t>(auto generated as you type )</a:t>
            </a:r>
            <a:r>
              <a:rPr lang="en-US" dirty="0"/>
              <a:t>  </a:t>
            </a:r>
          </a:p>
        </p:txBody>
      </p:sp>
      <p:sp>
        <p:nvSpPr>
          <p:cNvPr id="14" name="TextBox 13">
            <a:extLst>
              <a:ext uri="{FF2B5EF4-FFF2-40B4-BE49-F238E27FC236}">
                <a16:creationId xmlns:a16="http://schemas.microsoft.com/office/drawing/2014/main" id="{7925F1EB-2323-4EC9-9C8E-BAFB841455E9}"/>
              </a:ext>
            </a:extLst>
          </p:cNvPr>
          <p:cNvSpPr txBox="1"/>
          <p:nvPr/>
        </p:nvSpPr>
        <p:spPr>
          <a:xfrm>
            <a:off x="9767280" y="2937984"/>
            <a:ext cx="2355743" cy="646331"/>
          </a:xfrm>
          <a:prstGeom prst="rect">
            <a:avLst/>
          </a:prstGeom>
          <a:noFill/>
        </p:spPr>
        <p:txBody>
          <a:bodyPr wrap="square" rtlCol="0">
            <a:spAutoFit/>
          </a:bodyPr>
          <a:lstStyle/>
          <a:p>
            <a:pPr algn="ctr"/>
            <a:r>
              <a:rPr lang="en-US" b="1" dirty="0">
                <a:solidFill>
                  <a:schemeClr val="bg1"/>
                </a:solidFill>
              </a:rPr>
              <a:t>#5 Dates the expenses </a:t>
            </a:r>
            <a:r>
              <a:rPr lang="en-US" dirty="0">
                <a:solidFill>
                  <a:schemeClr val="bg1"/>
                </a:solidFill>
              </a:rPr>
              <a:t>will occur </a:t>
            </a:r>
          </a:p>
        </p:txBody>
      </p:sp>
      <p:sp>
        <p:nvSpPr>
          <p:cNvPr id="15" name="TextBox 14">
            <a:extLst>
              <a:ext uri="{FF2B5EF4-FFF2-40B4-BE49-F238E27FC236}">
                <a16:creationId xmlns:a16="http://schemas.microsoft.com/office/drawing/2014/main" id="{B2CE4C06-CB3F-4A51-9C2C-BB052FD5B16A}"/>
              </a:ext>
            </a:extLst>
          </p:cNvPr>
          <p:cNvSpPr txBox="1"/>
          <p:nvPr/>
        </p:nvSpPr>
        <p:spPr>
          <a:xfrm>
            <a:off x="1880461" y="3169106"/>
            <a:ext cx="2355743" cy="646331"/>
          </a:xfrm>
          <a:prstGeom prst="rect">
            <a:avLst/>
          </a:prstGeom>
          <a:noFill/>
        </p:spPr>
        <p:txBody>
          <a:bodyPr wrap="square" rtlCol="0">
            <a:spAutoFit/>
          </a:bodyPr>
          <a:lstStyle/>
          <a:p>
            <a:r>
              <a:rPr lang="en-US" b="1" dirty="0">
                <a:solidFill>
                  <a:schemeClr val="bg1"/>
                </a:solidFill>
              </a:rPr>
              <a:t>#6 Attachment </a:t>
            </a:r>
          </a:p>
          <a:p>
            <a:r>
              <a:rPr lang="en-US" dirty="0">
                <a:solidFill>
                  <a:schemeClr val="bg1"/>
                </a:solidFill>
              </a:rPr>
              <a:t>Itinerary, invitation, </a:t>
            </a:r>
            <a:r>
              <a:rPr lang="en-US" dirty="0" err="1">
                <a:solidFill>
                  <a:schemeClr val="bg1"/>
                </a:solidFill>
              </a:rPr>
              <a:t>etc</a:t>
            </a:r>
            <a:r>
              <a:rPr lang="en-US" dirty="0">
                <a:solidFill>
                  <a:schemeClr val="bg1"/>
                </a:solidFill>
              </a:rPr>
              <a:t> </a:t>
            </a:r>
          </a:p>
        </p:txBody>
      </p:sp>
      <p:sp>
        <p:nvSpPr>
          <p:cNvPr id="16" name="TextBox 15">
            <a:extLst>
              <a:ext uri="{FF2B5EF4-FFF2-40B4-BE49-F238E27FC236}">
                <a16:creationId xmlns:a16="http://schemas.microsoft.com/office/drawing/2014/main" id="{756FA1C0-85CF-4D4C-B36A-E6836315EF3B}"/>
              </a:ext>
            </a:extLst>
          </p:cNvPr>
          <p:cNvSpPr txBox="1"/>
          <p:nvPr/>
        </p:nvSpPr>
        <p:spPr>
          <a:xfrm>
            <a:off x="528580" y="4483083"/>
            <a:ext cx="2293749" cy="923330"/>
          </a:xfrm>
          <a:prstGeom prst="rect">
            <a:avLst/>
          </a:prstGeom>
          <a:noFill/>
        </p:spPr>
        <p:txBody>
          <a:bodyPr wrap="square" rtlCol="0">
            <a:spAutoFit/>
          </a:bodyPr>
          <a:lstStyle/>
          <a:p>
            <a:r>
              <a:rPr lang="en-US" dirty="0">
                <a:solidFill>
                  <a:schemeClr val="bg1"/>
                </a:solidFill>
              </a:rPr>
              <a:t>#</a:t>
            </a:r>
            <a:r>
              <a:rPr lang="en-US" b="1" dirty="0">
                <a:solidFill>
                  <a:schemeClr val="bg1"/>
                </a:solidFill>
              </a:rPr>
              <a:t>7 Click +</a:t>
            </a:r>
          </a:p>
          <a:p>
            <a:r>
              <a:rPr lang="en-US" dirty="0">
                <a:solidFill>
                  <a:schemeClr val="bg1"/>
                </a:solidFill>
              </a:rPr>
              <a:t>To itemize your expenses </a:t>
            </a:r>
          </a:p>
        </p:txBody>
      </p:sp>
      <p:cxnSp>
        <p:nvCxnSpPr>
          <p:cNvPr id="17" name="Straight Arrow Connector 16">
            <a:extLst>
              <a:ext uri="{FF2B5EF4-FFF2-40B4-BE49-F238E27FC236}">
                <a16:creationId xmlns:a16="http://schemas.microsoft.com/office/drawing/2014/main" id="{5A9A94BF-13ED-47CB-A7F1-91E167ABDB9B}"/>
              </a:ext>
            </a:extLst>
          </p:cNvPr>
          <p:cNvCxnSpPr>
            <a:cxnSpLocks/>
          </p:cNvCxnSpPr>
          <p:nvPr/>
        </p:nvCxnSpPr>
        <p:spPr>
          <a:xfrm flipH="1" flipV="1">
            <a:off x="311502" y="2549041"/>
            <a:ext cx="519694" cy="193404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340102-5010-4C55-B6CC-85EABB10B63A}"/>
              </a:ext>
            </a:extLst>
          </p:cNvPr>
          <p:cNvCxnSpPr>
            <a:cxnSpLocks/>
          </p:cNvCxnSpPr>
          <p:nvPr/>
        </p:nvCxnSpPr>
        <p:spPr>
          <a:xfrm flipH="1">
            <a:off x="2231757" y="1011181"/>
            <a:ext cx="7654999" cy="4704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0B9D9CA-C678-498F-9689-9425A421BE2D}"/>
              </a:ext>
            </a:extLst>
          </p:cNvPr>
          <p:cNvCxnSpPr>
            <a:cxnSpLocks/>
          </p:cNvCxnSpPr>
          <p:nvPr/>
        </p:nvCxnSpPr>
        <p:spPr>
          <a:xfrm flipH="1" flipV="1">
            <a:off x="1874670" y="1370796"/>
            <a:ext cx="7944172" cy="51253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B90FC4-E83B-4143-9173-EC054C2BBCEA}"/>
              </a:ext>
            </a:extLst>
          </p:cNvPr>
          <p:cNvCxnSpPr>
            <a:cxnSpLocks/>
          </p:cNvCxnSpPr>
          <p:nvPr/>
        </p:nvCxnSpPr>
        <p:spPr>
          <a:xfrm flipH="1" flipV="1">
            <a:off x="1172706" y="1997604"/>
            <a:ext cx="1268278" cy="117150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F4B1ABF-38D7-4666-8302-A342AD34D760}"/>
              </a:ext>
            </a:extLst>
          </p:cNvPr>
          <p:cNvCxnSpPr>
            <a:cxnSpLocks/>
          </p:cNvCxnSpPr>
          <p:nvPr/>
        </p:nvCxnSpPr>
        <p:spPr>
          <a:xfrm flipH="1" flipV="1">
            <a:off x="1783334" y="1691922"/>
            <a:ext cx="8030970" cy="138895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480C918-735E-43AF-8C92-9D90331C2F89}"/>
              </a:ext>
            </a:extLst>
          </p:cNvPr>
          <p:cNvCxnSpPr>
            <a:cxnSpLocks/>
            <a:stCxn id="15" idx="2"/>
          </p:cNvCxnSpPr>
          <p:nvPr/>
        </p:nvCxnSpPr>
        <p:spPr>
          <a:xfrm>
            <a:off x="3058333" y="3815437"/>
            <a:ext cx="1885626" cy="147723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9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B6A7C-1C3A-4F98-805C-76B83E5AC607}"/>
              </a:ext>
            </a:extLst>
          </p:cNvPr>
          <p:cNvSpPr>
            <a:spLocks noGrp="1"/>
          </p:cNvSpPr>
          <p:nvPr>
            <p:ph type="sldNum" sz="quarter" idx="12"/>
          </p:nvPr>
        </p:nvSpPr>
        <p:spPr/>
        <p:txBody>
          <a:bodyPr/>
          <a:lstStyle/>
          <a:p>
            <a:fld id="{DAD2728A-7148-4AC7-B942-DF0A90C54A65}" type="slidenum">
              <a:rPr lang="en-US" smtClean="0"/>
              <a:t>7</a:t>
            </a:fld>
            <a:endParaRPr lang="en-US" dirty="0"/>
          </a:p>
        </p:txBody>
      </p:sp>
      <p:sp>
        <p:nvSpPr>
          <p:cNvPr id="4" name="TextBox 3">
            <a:extLst>
              <a:ext uri="{FF2B5EF4-FFF2-40B4-BE49-F238E27FC236}">
                <a16:creationId xmlns:a16="http://schemas.microsoft.com/office/drawing/2014/main" id="{D83FECBF-596C-4466-886A-7B1FCDFB5A03}"/>
              </a:ext>
            </a:extLst>
          </p:cNvPr>
          <p:cNvSpPr txBox="1"/>
          <p:nvPr/>
        </p:nvSpPr>
        <p:spPr>
          <a:xfrm>
            <a:off x="712922" y="294467"/>
            <a:ext cx="4541003" cy="1354217"/>
          </a:xfrm>
          <a:prstGeom prst="rect">
            <a:avLst/>
          </a:prstGeom>
          <a:noFill/>
        </p:spPr>
        <p:txBody>
          <a:bodyPr wrap="square" rtlCol="0">
            <a:spAutoFit/>
          </a:bodyPr>
          <a:lstStyle/>
          <a:p>
            <a:r>
              <a:rPr lang="en-US" sz="1600" b="1" dirty="0">
                <a:solidFill>
                  <a:schemeClr val="bg1"/>
                </a:solidFill>
              </a:rPr>
              <a:t>#8   4 Options for the Trip Expense </a:t>
            </a:r>
          </a:p>
          <a:p>
            <a:pPr marL="285750" indent="-285750">
              <a:buFont typeface="Arial" panose="020B0604020202020204" pitchFamily="34" charset="0"/>
              <a:buChar char="•"/>
            </a:pPr>
            <a:r>
              <a:rPr lang="en-US" sz="1600" b="1" dirty="0">
                <a:solidFill>
                  <a:schemeClr val="bg1"/>
                </a:solidFill>
              </a:rPr>
              <a:t>Staff Expense</a:t>
            </a:r>
          </a:p>
          <a:p>
            <a:pPr marL="285750" indent="-285750">
              <a:buFont typeface="Arial" panose="020B0604020202020204" pitchFamily="34" charset="0"/>
              <a:buChar char="•"/>
            </a:pPr>
            <a:r>
              <a:rPr lang="en-US" sz="1600" b="1" dirty="0">
                <a:solidFill>
                  <a:schemeClr val="bg1"/>
                </a:solidFill>
              </a:rPr>
              <a:t>Conference Expense</a:t>
            </a:r>
          </a:p>
          <a:p>
            <a:pPr marL="285750" indent="-285750">
              <a:buFont typeface="Arial" panose="020B0604020202020204" pitchFamily="34" charset="0"/>
              <a:buChar char="•"/>
            </a:pPr>
            <a:r>
              <a:rPr lang="en-US" sz="1600" b="1" dirty="0">
                <a:solidFill>
                  <a:schemeClr val="bg1"/>
                </a:solidFill>
              </a:rPr>
              <a:t>Grant Expense </a:t>
            </a:r>
          </a:p>
          <a:p>
            <a:pPr marL="285750" indent="-285750">
              <a:buFont typeface="Arial" panose="020B0604020202020204" pitchFamily="34" charset="0"/>
              <a:buChar char="•"/>
            </a:pPr>
            <a:r>
              <a:rPr lang="en-US" sz="1600" b="1" dirty="0">
                <a:solidFill>
                  <a:schemeClr val="bg1"/>
                </a:solidFill>
              </a:rPr>
              <a:t>Recruiting Expense </a:t>
            </a:r>
            <a:endParaRPr lang="en-US" b="1" dirty="0">
              <a:solidFill>
                <a:schemeClr val="bg1"/>
              </a:solidFill>
            </a:endParaRPr>
          </a:p>
        </p:txBody>
      </p:sp>
      <p:sp>
        <p:nvSpPr>
          <p:cNvPr id="5" name="TextBox 4">
            <a:extLst>
              <a:ext uri="{FF2B5EF4-FFF2-40B4-BE49-F238E27FC236}">
                <a16:creationId xmlns:a16="http://schemas.microsoft.com/office/drawing/2014/main" id="{63BA44FE-FD4F-4303-A486-AB2AAF8A7188}"/>
              </a:ext>
            </a:extLst>
          </p:cNvPr>
          <p:cNvSpPr txBox="1"/>
          <p:nvPr/>
        </p:nvSpPr>
        <p:spPr>
          <a:xfrm>
            <a:off x="4804475" y="1336739"/>
            <a:ext cx="3456122" cy="923330"/>
          </a:xfrm>
          <a:prstGeom prst="rect">
            <a:avLst/>
          </a:prstGeom>
          <a:noFill/>
        </p:spPr>
        <p:txBody>
          <a:bodyPr wrap="square" rtlCol="0">
            <a:spAutoFit/>
          </a:bodyPr>
          <a:lstStyle/>
          <a:p>
            <a:pPr algn="ctr"/>
            <a:r>
              <a:rPr lang="en-US" b="1" dirty="0">
                <a:solidFill>
                  <a:schemeClr val="bg1"/>
                </a:solidFill>
              </a:rPr>
              <a:t>#9 Type</a:t>
            </a:r>
          </a:p>
          <a:p>
            <a:pPr algn="ctr"/>
            <a:r>
              <a:rPr lang="en-US" b="1" dirty="0">
                <a:solidFill>
                  <a:schemeClr val="bg1"/>
                </a:solidFill>
              </a:rPr>
              <a:t> Drop Box to drill down on the exact reason of reimbursement </a:t>
            </a:r>
          </a:p>
        </p:txBody>
      </p:sp>
      <p:sp>
        <p:nvSpPr>
          <p:cNvPr id="6" name="TextBox 5">
            <a:extLst>
              <a:ext uri="{FF2B5EF4-FFF2-40B4-BE49-F238E27FC236}">
                <a16:creationId xmlns:a16="http://schemas.microsoft.com/office/drawing/2014/main" id="{19A20EBC-BE40-44A7-A0DE-78A9040E54AC}"/>
              </a:ext>
            </a:extLst>
          </p:cNvPr>
          <p:cNvSpPr txBox="1"/>
          <p:nvPr/>
        </p:nvSpPr>
        <p:spPr>
          <a:xfrm>
            <a:off x="315046" y="4819973"/>
            <a:ext cx="11626398" cy="2123658"/>
          </a:xfrm>
          <a:prstGeom prst="rect">
            <a:avLst/>
          </a:prstGeom>
          <a:noFill/>
        </p:spPr>
        <p:txBody>
          <a:bodyPr wrap="square" rtlCol="0">
            <a:spAutoFit/>
          </a:bodyPr>
          <a:lstStyle/>
          <a:p>
            <a:r>
              <a:rPr lang="en-US" b="1" dirty="0">
                <a:solidFill>
                  <a:schemeClr val="bg1"/>
                </a:solidFill>
              </a:rPr>
              <a:t>#10   Amount you expect to pay out </a:t>
            </a:r>
          </a:p>
          <a:p>
            <a:endParaRPr lang="en-US" dirty="0"/>
          </a:p>
          <a:p>
            <a:r>
              <a:rPr lang="en-US" dirty="0">
                <a:highlight>
                  <a:srgbClr val="FFFF00"/>
                </a:highlight>
              </a:rPr>
              <a:t>NOTE*  </a:t>
            </a:r>
          </a:p>
          <a:p>
            <a:pPr marL="285750" indent="-285750">
              <a:buFont typeface="Arial" panose="020B0604020202020204" pitchFamily="34" charset="0"/>
              <a:buChar char="•"/>
            </a:pPr>
            <a:r>
              <a:rPr lang="en-US" dirty="0">
                <a:highlight>
                  <a:srgbClr val="FFFF00"/>
                </a:highlight>
              </a:rPr>
              <a:t>If you spend more than asked for you will have to do another expense report for the difference</a:t>
            </a:r>
          </a:p>
          <a:p>
            <a:endParaRPr lang="en-US" sz="400" dirty="0">
              <a:highlight>
                <a:srgbClr val="FFFF00"/>
              </a:highlight>
            </a:endParaRPr>
          </a:p>
          <a:p>
            <a:pPr marL="285750" indent="-285750">
              <a:buFont typeface="Arial" panose="020B0604020202020204" pitchFamily="34" charset="0"/>
              <a:buChar char="•"/>
            </a:pPr>
            <a:r>
              <a:rPr lang="en-US" dirty="0">
                <a:highlight>
                  <a:srgbClr val="FFFF00"/>
                </a:highlight>
              </a:rPr>
              <a:t>If you spend less than you have asked for, the remainder of the expense will need to be released by the budget manager (Teresa Sutton) to put the funds back into your budget.  </a:t>
            </a:r>
          </a:p>
          <a:p>
            <a:endParaRPr lang="en-US" dirty="0"/>
          </a:p>
        </p:txBody>
      </p:sp>
      <p:pic>
        <p:nvPicPr>
          <p:cNvPr id="18" name="Picture 17">
            <a:extLst>
              <a:ext uri="{FF2B5EF4-FFF2-40B4-BE49-F238E27FC236}">
                <a16:creationId xmlns:a16="http://schemas.microsoft.com/office/drawing/2014/main" id="{DF63A975-B859-4279-99AB-3472C34FD8AC}"/>
              </a:ext>
            </a:extLst>
          </p:cNvPr>
          <p:cNvPicPr>
            <a:picLocks noChangeAspect="1"/>
          </p:cNvPicPr>
          <p:nvPr/>
        </p:nvPicPr>
        <p:blipFill>
          <a:blip r:embed="rId2"/>
          <a:stretch>
            <a:fillRect/>
          </a:stretch>
        </p:blipFill>
        <p:spPr>
          <a:xfrm>
            <a:off x="157523" y="2199049"/>
            <a:ext cx="11941444" cy="2636422"/>
          </a:xfrm>
          <a:prstGeom prst="rect">
            <a:avLst/>
          </a:prstGeom>
        </p:spPr>
      </p:pic>
      <p:cxnSp>
        <p:nvCxnSpPr>
          <p:cNvPr id="9" name="Straight Arrow Connector 8">
            <a:extLst>
              <a:ext uri="{FF2B5EF4-FFF2-40B4-BE49-F238E27FC236}">
                <a16:creationId xmlns:a16="http://schemas.microsoft.com/office/drawing/2014/main" id="{FB238C28-7FC2-42D0-ABAF-ECEC44EC81B9}"/>
              </a:ext>
            </a:extLst>
          </p:cNvPr>
          <p:cNvCxnSpPr>
            <a:cxnSpLocks/>
          </p:cNvCxnSpPr>
          <p:nvPr/>
        </p:nvCxnSpPr>
        <p:spPr>
          <a:xfrm>
            <a:off x="2626964" y="1275570"/>
            <a:ext cx="2177511" cy="134915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64B926-4096-454E-893F-59D3E7A9F065}"/>
              </a:ext>
            </a:extLst>
          </p:cNvPr>
          <p:cNvCxnSpPr>
            <a:cxnSpLocks/>
          </p:cNvCxnSpPr>
          <p:nvPr/>
        </p:nvCxnSpPr>
        <p:spPr>
          <a:xfrm flipH="1">
            <a:off x="6141183" y="2321238"/>
            <a:ext cx="523088" cy="67996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9B681AA-521C-4BC1-B556-9FE49586BDCE}"/>
              </a:ext>
            </a:extLst>
          </p:cNvPr>
          <p:cNvCxnSpPr>
            <a:cxnSpLocks/>
          </p:cNvCxnSpPr>
          <p:nvPr/>
        </p:nvCxnSpPr>
        <p:spPr>
          <a:xfrm flipV="1">
            <a:off x="1952786" y="3191538"/>
            <a:ext cx="2650211" cy="162843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04CF4F-473D-4D87-A225-4B06C49BE8A1}"/>
              </a:ext>
            </a:extLst>
          </p:cNvPr>
          <p:cNvSpPr txBox="1"/>
          <p:nvPr/>
        </p:nvSpPr>
        <p:spPr>
          <a:xfrm>
            <a:off x="7513469" y="2956153"/>
            <a:ext cx="4347275" cy="584775"/>
          </a:xfrm>
          <a:prstGeom prst="rect">
            <a:avLst/>
          </a:prstGeom>
          <a:noFill/>
        </p:spPr>
        <p:txBody>
          <a:bodyPr wrap="square" rtlCol="0">
            <a:spAutoFit/>
          </a:bodyPr>
          <a:lstStyle/>
          <a:p>
            <a:r>
              <a:rPr lang="en-US" sz="1600" b="1" dirty="0"/>
              <a:t>#4 These boxes will change and correspond to the TYPE you choose </a:t>
            </a:r>
            <a:r>
              <a:rPr lang="en-US" sz="1400" b="1" dirty="0"/>
              <a:t>(step2)  </a:t>
            </a:r>
          </a:p>
        </p:txBody>
      </p:sp>
      <p:sp>
        <p:nvSpPr>
          <p:cNvPr id="24" name="Right Brace 23">
            <a:extLst>
              <a:ext uri="{FF2B5EF4-FFF2-40B4-BE49-F238E27FC236}">
                <a16:creationId xmlns:a16="http://schemas.microsoft.com/office/drawing/2014/main" id="{73BBEA8F-EBBE-4B1C-8D4E-3EAF5D213EE9}"/>
              </a:ext>
            </a:extLst>
          </p:cNvPr>
          <p:cNvSpPr/>
          <p:nvPr/>
        </p:nvSpPr>
        <p:spPr>
          <a:xfrm>
            <a:off x="6240738" y="3123334"/>
            <a:ext cx="1066754" cy="679968"/>
          </a:xfrm>
          <a:prstGeom prst="rightBrace">
            <a:avLst>
              <a:gd name="adj1" fmla="val 8333"/>
              <a:gd name="adj2" fmla="val 1894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ACD8DFE-132D-4FE0-92E7-49BDAC548FCD}"/>
              </a:ext>
            </a:extLst>
          </p:cNvPr>
          <p:cNvSpPr txBox="1"/>
          <p:nvPr/>
        </p:nvSpPr>
        <p:spPr>
          <a:xfrm>
            <a:off x="6532536" y="4000787"/>
            <a:ext cx="5426817" cy="738664"/>
          </a:xfrm>
          <a:prstGeom prst="rect">
            <a:avLst/>
          </a:prstGeom>
          <a:noFill/>
        </p:spPr>
        <p:txBody>
          <a:bodyPr wrap="square" rtlCol="0">
            <a:spAutoFit/>
          </a:bodyPr>
          <a:lstStyle/>
          <a:p>
            <a:r>
              <a:rPr lang="en-US" sz="1400" b="1" dirty="0"/>
              <a:t>#5 You must change your GL account.  If you are splitting a </a:t>
            </a:r>
            <a:r>
              <a:rPr lang="en-US" sz="1400" b="1" dirty="0" err="1"/>
              <a:t>gl</a:t>
            </a:r>
            <a:r>
              <a:rPr lang="en-US" sz="1400" b="1" dirty="0"/>
              <a:t> account to two different depts you will have to create this expense line two times and ask for the funds to go with each GL account. </a:t>
            </a:r>
          </a:p>
        </p:txBody>
      </p:sp>
      <p:cxnSp>
        <p:nvCxnSpPr>
          <p:cNvPr id="26" name="Straight Arrow Connector 25">
            <a:extLst>
              <a:ext uri="{FF2B5EF4-FFF2-40B4-BE49-F238E27FC236}">
                <a16:creationId xmlns:a16="http://schemas.microsoft.com/office/drawing/2014/main" id="{4C00F69F-2582-4018-AA7C-0C350EB47876}"/>
              </a:ext>
            </a:extLst>
          </p:cNvPr>
          <p:cNvCxnSpPr>
            <a:cxnSpLocks/>
          </p:cNvCxnSpPr>
          <p:nvPr/>
        </p:nvCxnSpPr>
        <p:spPr>
          <a:xfrm flipH="1" flipV="1">
            <a:off x="6035384" y="4330785"/>
            <a:ext cx="497152" cy="26421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CB48012-D923-4E78-9909-A47A245B5ECE}"/>
              </a:ext>
            </a:extLst>
          </p:cNvPr>
          <p:cNvSpPr/>
          <p:nvPr/>
        </p:nvSpPr>
        <p:spPr>
          <a:xfrm>
            <a:off x="6141183" y="68300"/>
            <a:ext cx="3778535"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https://gsa</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.gov</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2" name="TextBox 31">
            <a:extLst>
              <a:ext uri="{FF2B5EF4-FFF2-40B4-BE49-F238E27FC236}">
                <a16:creationId xmlns:a16="http://schemas.microsoft.com/office/drawing/2014/main" id="{64EFF2B2-FC09-4765-A933-801CAB38EE7C}"/>
              </a:ext>
            </a:extLst>
          </p:cNvPr>
          <p:cNvSpPr txBox="1"/>
          <p:nvPr/>
        </p:nvSpPr>
        <p:spPr>
          <a:xfrm>
            <a:off x="8800540" y="1033021"/>
            <a:ext cx="3233937" cy="1200329"/>
          </a:xfrm>
          <a:prstGeom prst="rect">
            <a:avLst/>
          </a:prstGeom>
          <a:noFill/>
        </p:spPr>
        <p:txBody>
          <a:bodyPr wrap="square" rtlCol="0">
            <a:spAutoFit/>
          </a:bodyPr>
          <a:lstStyle/>
          <a:p>
            <a:pPr algn="ctr"/>
            <a:r>
              <a:rPr lang="en-US" dirty="0">
                <a:solidFill>
                  <a:schemeClr val="bg1"/>
                </a:solidFill>
              </a:rPr>
              <a:t>#11 </a:t>
            </a:r>
            <a:r>
              <a:rPr lang="en-US" b="1" dirty="0">
                <a:solidFill>
                  <a:schemeClr val="bg1"/>
                </a:solidFill>
              </a:rPr>
              <a:t>Save &amp; Create Another  </a:t>
            </a:r>
            <a:r>
              <a:rPr lang="en-US" dirty="0">
                <a:solidFill>
                  <a:schemeClr val="bg1"/>
                </a:solidFill>
              </a:rPr>
              <a:t>to add more expense lines</a:t>
            </a:r>
          </a:p>
          <a:p>
            <a:pPr algn="ctr"/>
            <a:endParaRPr lang="en-US" dirty="0">
              <a:solidFill>
                <a:schemeClr val="bg1"/>
              </a:solidFill>
            </a:endParaRPr>
          </a:p>
          <a:p>
            <a:pPr algn="ctr"/>
            <a:r>
              <a:rPr lang="en-US" b="1" dirty="0">
                <a:solidFill>
                  <a:schemeClr val="bg1"/>
                </a:solidFill>
              </a:rPr>
              <a:t>Save &amp; Close </a:t>
            </a:r>
            <a:r>
              <a:rPr lang="en-US" dirty="0">
                <a:solidFill>
                  <a:schemeClr val="bg1"/>
                </a:solidFill>
              </a:rPr>
              <a:t>to complete</a:t>
            </a:r>
            <a:r>
              <a:rPr lang="en-US" dirty="0"/>
              <a:t> </a:t>
            </a:r>
          </a:p>
        </p:txBody>
      </p:sp>
    </p:spTree>
    <p:extLst>
      <p:ext uri="{BB962C8B-B14F-4D97-AF65-F5344CB8AC3E}">
        <p14:creationId xmlns:p14="http://schemas.microsoft.com/office/powerpoint/2010/main" val="346424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47E062-84FA-4B6F-9FE7-7EE18C64A778}"/>
              </a:ext>
            </a:extLst>
          </p:cNvPr>
          <p:cNvSpPr>
            <a:spLocks noGrp="1"/>
          </p:cNvSpPr>
          <p:nvPr>
            <p:ph type="sldNum" sz="quarter" idx="12"/>
          </p:nvPr>
        </p:nvSpPr>
        <p:spPr/>
        <p:txBody>
          <a:bodyPr/>
          <a:lstStyle/>
          <a:p>
            <a:fld id="{DAD2728A-7148-4AC7-B942-DF0A90C54A65}" type="slidenum">
              <a:rPr lang="en-US" smtClean="0"/>
              <a:t>8</a:t>
            </a:fld>
            <a:endParaRPr lang="en-US" dirty="0"/>
          </a:p>
        </p:txBody>
      </p:sp>
      <p:pic>
        <p:nvPicPr>
          <p:cNvPr id="4" name="Picture 3">
            <a:extLst>
              <a:ext uri="{FF2B5EF4-FFF2-40B4-BE49-F238E27FC236}">
                <a16:creationId xmlns:a16="http://schemas.microsoft.com/office/drawing/2014/main" id="{4C999087-5A47-41F2-A3D2-B60C3803AFAF}"/>
              </a:ext>
            </a:extLst>
          </p:cNvPr>
          <p:cNvPicPr>
            <a:picLocks noChangeAspect="1"/>
          </p:cNvPicPr>
          <p:nvPr/>
        </p:nvPicPr>
        <p:blipFill>
          <a:blip r:embed="rId2"/>
          <a:stretch>
            <a:fillRect/>
          </a:stretch>
        </p:blipFill>
        <p:spPr>
          <a:xfrm>
            <a:off x="148526" y="669754"/>
            <a:ext cx="11646976" cy="3352056"/>
          </a:xfrm>
          <a:prstGeom prst="rect">
            <a:avLst/>
          </a:prstGeom>
        </p:spPr>
      </p:pic>
      <p:sp>
        <p:nvSpPr>
          <p:cNvPr id="5" name="TextBox 4">
            <a:extLst>
              <a:ext uri="{FF2B5EF4-FFF2-40B4-BE49-F238E27FC236}">
                <a16:creationId xmlns:a16="http://schemas.microsoft.com/office/drawing/2014/main" id="{0101C7E3-2E5E-4600-9751-622DD67FBE37}"/>
              </a:ext>
            </a:extLst>
          </p:cNvPr>
          <p:cNvSpPr txBox="1"/>
          <p:nvPr/>
        </p:nvSpPr>
        <p:spPr>
          <a:xfrm>
            <a:off x="3649852" y="66958"/>
            <a:ext cx="6509288" cy="646331"/>
          </a:xfrm>
          <a:prstGeom prst="rect">
            <a:avLst/>
          </a:prstGeom>
          <a:noFill/>
        </p:spPr>
        <p:txBody>
          <a:bodyPr wrap="square" rtlCol="0">
            <a:spAutoFit/>
          </a:bodyPr>
          <a:lstStyle/>
          <a:p>
            <a:pPr algn="ctr"/>
            <a:r>
              <a:rPr lang="en-US" b="1" dirty="0">
                <a:solidFill>
                  <a:schemeClr val="bg1"/>
                </a:solidFill>
              </a:rPr>
              <a:t>#12  Submit  to send for Approvals and goes thru funds check   </a:t>
            </a:r>
          </a:p>
          <a:p>
            <a:pPr algn="ctr"/>
            <a:r>
              <a:rPr lang="en-US" b="1" dirty="0">
                <a:solidFill>
                  <a:schemeClr val="bg1"/>
                </a:solidFill>
              </a:rPr>
              <a:t>Or Save and close to go back to later </a:t>
            </a:r>
          </a:p>
        </p:txBody>
      </p:sp>
      <p:cxnSp>
        <p:nvCxnSpPr>
          <p:cNvPr id="7" name="Straight Arrow Connector 6">
            <a:extLst>
              <a:ext uri="{FF2B5EF4-FFF2-40B4-BE49-F238E27FC236}">
                <a16:creationId xmlns:a16="http://schemas.microsoft.com/office/drawing/2014/main" id="{5A008F46-CA2D-489A-B9E6-68B6D012DA12}"/>
              </a:ext>
            </a:extLst>
          </p:cNvPr>
          <p:cNvCxnSpPr>
            <a:cxnSpLocks/>
          </p:cNvCxnSpPr>
          <p:nvPr/>
        </p:nvCxnSpPr>
        <p:spPr>
          <a:xfrm>
            <a:off x="9593451" y="669754"/>
            <a:ext cx="674176" cy="44187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6DC0F5B-1235-4D3F-88EC-E23CC78AE403}"/>
              </a:ext>
            </a:extLst>
          </p:cNvPr>
          <p:cNvPicPr>
            <a:picLocks noChangeAspect="1"/>
          </p:cNvPicPr>
          <p:nvPr/>
        </p:nvPicPr>
        <p:blipFill>
          <a:blip r:embed="rId3"/>
          <a:stretch>
            <a:fillRect/>
          </a:stretch>
        </p:blipFill>
        <p:spPr>
          <a:xfrm>
            <a:off x="249264" y="4752549"/>
            <a:ext cx="11546238" cy="1853409"/>
          </a:xfrm>
          <a:prstGeom prst="rect">
            <a:avLst/>
          </a:prstGeom>
        </p:spPr>
      </p:pic>
      <p:sp>
        <p:nvSpPr>
          <p:cNvPr id="15" name="TextBox 14">
            <a:extLst>
              <a:ext uri="{FF2B5EF4-FFF2-40B4-BE49-F238E27FC236}">
                <a16:creationId xmlns:a16="http://schemas.microsoft.com/office/drawing/2014/main" id="{E1A9A1A1-A159-477E-9530-0A741D59A7C0}"/>
              </a:ext>
            </a:extLst>
          </p:cNvPr>
          <p:cNvSpPr txBox="1"/>
          <p:nvPr/>
        </p:nvSpPr>
        <p:spPr>
          <a:xfrm>
            <a:off x="195021" y="4239848"/>
            <a:ext cx="6106332" cy="369332"/>
          </a:xfrm>
          <a:prstGeom prst="rect">
            <a:avLst/>
          </a:prstGeom>
          <a:noFill/>
        </p:spPr>
        <p:txBody>
          <a:bodyPr wrap="square" rtlCol="0">
            <a:spAutoFit/>
          </a:bodyPr>
          <a:lstStyle/>
          <a:p>
            <a:r>
              <a:rPr lang="en-US" dirty="0"/>
              <a:t>Your Authorization shows as Pending Manager Approval </a:t>
            </a:r>
          </a:p>
        </p:txBody>
      </p:sp>
      <p:sp>
        <p:nvSpPr>
          <p:cNvPr id="16" name="Rectangle: Rounded Corners 15">
            <a:extLst>
              <a:ext uri="{FF2B5EF4-FFF2-40B4-BE49-F238E27FC236}">
                <a16:creationId xmlns:a16="http://schemas.microsoft.com/office/drawing/2014/main" id="{10BAD9DE-79FD-4D17-9F81-AA6F381EC564}"/>
              </a:ext>
            </a:extLst>
          </p:cNvPr>
          <p:cNvSpPr/>
          <p:nvPr/>
        </p:nvSpPr>
        <p:spPr>
          <a:xfrm>
            <a:off x="309966" y="5556142"/>
            <a:ext cx="3944319" cy="9144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0E8B625-8DBA-470A-A7A1-9F65B4E149A8}"/>
              </a:ext>
            </a:extLst>
          </p:cNvPr>
          <p:cNvCxnSpPr>
            <a:cxnSpLocks/>
          </p:cNvCxnSpPr>
          <p:nvPr/>
        </p:nvCxnSpPr>
        <p:spPr>
          <a:xfrm flipH="1">
            <a:off x="1658319" y="4638907"/>
            <a:ext cx="1914687" cy="1643271"/>
          </a:xfrm>
          <a:prstGeom prst="straightConnector1">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E67C0E4-CD9B-45B2-969F-C754D5F26787}"/>
              </a:ext>
            </a:extLst>
          </p:cNvPr>
          <p:cNvSpPr txBox="1"/>
          <p:nvPr/>
        </p:nvSpPr>
        <p:spPr>
          <a:xfrm>
            <a:off x="6617776" y="4138047"/>
            <a:ext cx="5122189" cy="584775"/>
          </a:xfrm>
          <a:prstGeom prst="rect">
            <a:avLst/>
          </a:prstGeom>
          <a:noFill/>
        </p:spPr>
        <p:txBody>
          <a:bodyPr wrap="square" rtlCol="0">
            <a:spAutoFit/>
          </a:bodyPr>
          <a:lstStyle/>
          <a:p>
            <a:r>
              <a:rPr lang="en-US" sz="1600" b="1" dirty="0"/>
              <a:t>Note: if authorization fails funds check it will show as SAVED  (you will need to do a budget transfer) &amp; resubmit</a:t>
            </a:r>
          </a:p>
        </p:txBody>
      </p:sp>
    </p:spTree>
    <p:extLst>
      <p:ext uri="{BB962C8B-B14F-4D97-AF65-F5344CB8AC3E}">
        <p14:creationId xmlns:p14="http://schemas.microsoft.com/office/powerpoint/2010/main" val="176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FF9A9-8E71-4E65-A982-70F9FC5FBDAE}"/>
              </a:ext>
            </a:extLst>
          </p:cNvPr>
          <p:cNvSpPr>
            <a:spLocks noGrp="1"/>
          </p:cNvSpPr>
          <p:nvPr>
            <p:ph type="sldNum" sz="quarter" idx="12"/>
          </p:nvPr>
        </p:nvSpPr>
        <p:spPr/>
        <p:txBody>
          <a:bodyPr/>
          <a:lstStyle/>
          <a:p>
            <a:fld id="{DAD2728A-7148-4AC7-B942-DF0A90C54A65}" type="slidenum">
              <a:rPr lang="en-US" smtClean="0"/>
              <a:t>9</a:t>
            </a:fld>
            <a:endParaRPr lang="en-US" dirty="0"/>
          </a:p>
        </p:txBody>
      </p:sp>
      <p:sp>
        <p:nvSpPr>
          <p:cNvPr id="3" name="Rectangle 2">
            <a:extLst>
              <a:ext uri="{FF2B5EF4-FFF2-40B4-BE49-F238E27FC236}">
                <a16:creationId xmlns:a16="http://schemas.microsoft.com/office/drawing/2014/main" id="{63BB3E24-52F0-41CB-8762-AD8493AA8290}"/>
              </a:ext>
            </a:extLst>
          </p:cNvPr>
          <p:cNvSpPr/>
          <p:nvPr/>
        </p:nvSpPr>
        <p:spPr>
          <a:xfrm>
            <a:off x="594101" y="385817"/>
            <a:ext cx="11003797" cy="6193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CACC14-00E2-4DBC-9A91-02BE3E2D6B6C}"/>
              </a:ext>
            </a:extLst>
          </p:cNvPr>
          <p:cNvSpPr txBox="1"/>
          <p:nvPr/>
        </p:nvSpPr>
        <p:spPr>
          <a:xfrm>
            <a:off x="1034542" y="545029"/>
            <a:ext cx="10547438" cy="523220"/>
          </a:xfrm>
          <a:prstGeom prst="rect">
            <a:avLst/>
          </a:prstGeom>
          <a:noFill/>
        </p:spPr>
        <p:txBody>
          <a:bodyPr wrap="square" rtlCol="0">
            <a:spAutoFit/>
          </a:bodyPr>
          <a:lstStyle/>
          <a:p>
            <a:r>
              <a:rPr lang="en-US" sz="2800" dirty="0">
                <a:solidFill>
                  <a:schemeClr val="bg1"/>
                </a:solidFill>
              </a:rPr>
              <a:t>Manager Approval   / A Manager can Reassign to another Approver</a:t>
            </a:r>
          </a:p>
        </p:txBody>
      </p:sp>
      <p:pic>
        <p:nvPicPr>
          <p:cNvPr id="6" name="Picture 5">
            <a:extLst>
              <a:ext uri="{FF2B5EF4-FFF2-40B4-BE49-F238E27FC236}">
                <a16:creationId xmlns:a16="http://schemas.microsoft.com/office/drawing/2014/main" id="{271745F6-52C9-4006-AC69-EA8E303D4C18}"/>
              </a:ext>
            </a:extLst>
          </p:cNvPr>
          <p:cNvPicPr>
            <a:picLocks noChangeAspect="1"/>
          </p:cNvPicPr>
          <p:nvPr/>
        </p:nvPicPr>
        <p:blipFill>
          <a:blip r:embed="rId2"/>
          <a:stretch>
            <a:fillRect/>
          </a:stretch>
        </p:blipFill>
        <p:spPr>
          <a:xfrm>
            <a:off x="838200" y="1594338"/>
            <a:ext cx="10262683" cy="4960204"/>
          </a:xfrm>
          <a:prstGeom prst="rect">
            <a:avLst/>
          </a:prstGeom>
        </p:spPr>
      </p:pic>
      <p:sp>
        <p:nvSpPr>
          <p:cNvPr id="11" name="Oval 10">
            <a:extLst>
              <a:ext uri="{FF2B5EF4-FFF2-40B4-BE49-F238E27FC236}">
                <a16:creationId xmlns:a16="http://schemas.microsoft.com/office/drawing/2014/main" id="{4BD4273F-303F-416D-BB98-264D2D0B3B1F}"/>
              </a:ext>
            </a:extLst>
          </p:cNvPr>
          <p:cNvSpPr/>
          <p:nvPr/>
        </p:nvSpPr>
        <p:spPr>
          <a:xfrm>
            <a:off x="6308261" y="1816552"/>
            <a:ext cx="2289907" cy="3251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BBCE292-E51E-4109-AFDD-0621656ECD49}"/>
              </a:ext>
            </a:extLst>
          </p:cNvPr>
          <p:cNvCxnSpPr>
            <a:cxnSpLocks/>
          </p:cNvCxnSpPr>
          <p:nvPr/>
        </p:nvCxnSpPr>
        <p:spPr>
          <a:xfrm flipV="1">
            <a:off x="8424985" y="3419354"/>
            <a:ext cx="500185" cy="183831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6CE93E-E937-4B3A-BF4C-489DEC2E941C}"/>
              </a:ext>
            </a:extLst>
          </p:cNvPr>
          <p:cNvCxnSpPr>
            <a:cxnSpLocks/>
          </p:cNvCxnSpPr>
          <p:nvPr/>
        </p:nvCxnSpPr>
        <p:spPr>
          <a:xfrm flipH="1" flipV="1">
            <a:off x="4803197" y="4571787"/>
            <a:ext cx="1034895" cy="12272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56A713-224D-408E-ACD3-6DEF2D84359D}"/>
              </a:ext>
            </a:extLst>
          </p:cNvPr>
          <p:cNvCxnSpPr>
            <a:cxnSpLocks/>
          </p:cNvCxnSpPr>
          <p:nvPr/>
        </p:nvCxnSpPr>
        <p:spPr>
          <a:xfrm flipV="1">
            <a:off x="1051093" y="1783789"/>
            <a:ext cx="7285293" cy="4663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70FA53-90BA-4239-A423-FB0514729DB2}"/>
              </a:ext>
            </a:extLst>
          </p:cNvPr>
          <p:cNvCxnSpPr>
            <a:cxnSpLocks/>
          </p:cNvCxnSpPr>
          <p:nvPr/>
        </p:nvCxnSpPr>
        <p:spPr>
          <a:xfrm flipV="1">
            <a:off x="8336385" y="1735833"/>
            <a:ext cx="0" cy="476919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9BC6FE-D245-495B-BEE7-E5AEC452E2DD}"/>
              </a:ext>
            </a:extLst>
          </p:cNvPr>
          <p:cNvCxnSpPr>
            <a:cxnSpLocks/>
          </p:cNvCxnSpPr>
          <p:nvPr/>
        </p:nvCxnSpPr>
        <p:spPr>
          <a:xfrm>
            <a:off x="1051092" y="1840026"/>
            <a:ext cx="1" cy="472649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B54261-C2AC-483A-83D2-E14B6F7BFAA6}"/>
              </a:ext>
            </a:extLst>
          </p:cNvPr>
          <p:cNvCxnSpPr>
            <a:cxnSpLocks/>
          </p:cNvCxnSpPr>
          <p:nvPr/>
        </p:nvCxnSpPr>
        <p:spPr>
          <a:xfrm flipV="1">
            <a:off x="1051092" y="6532635"/>
            <a:ext cx="7285293" cy="4663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9679B1-8F87-4E4D-A094-0FF528936305}"/>
              </a:ext>
            </a:extLst>
          </p:cNvPr>
          <p:cNvSpPr txBox="1"/>
          <p:nvPr/>
        </p:nvSpPr>
        <p:spPr>
          <a:xfrm>
            <a:off x="5838092" y="5305596"/>
            <a:ext cx="4861169" cy="646331"/>
          </a:xfrm>
          <a:prstGeom prst="rect">
            <a:avLst/>
          </a:prstGeom>
          <a:noFill/>
        </p:spPr>
        <p:txBody>
          <a:bodyPr wrap="square" rtlCol="0">
            <a:spAutoFit/>
          </a:bodyPr>
          <a:lstStyle/>
          <a:p>
            <a:r>
              <a:rPr lang="en-US" dirty="0">
                <a:highlight>
                  <a:srgbClr val="FFFF00"/>
                </a:highlight>
              </a:rPr>
              <a:t>IF you click the blue </a:t>
            </a:r>
            <a:r>
              <a:rPr lang="en-US" b="1" dirty="0">
                <a:highlight>
                  <a:srgbClr val="FFFF00"/>
                </a:highlight>
              </a:rPr>
              <a:t>hyperlink</a:t>
            </a:r>
            <a:r>
              <a:rPr lang="en-US" dirty="0">
                <a:highlight>
                  <a:srgbClr val="FFFF00"/>
                </a:highlight>
              </a:rPr>
              <a:t> it opens this </a:t>
            </a:r>
            <a:r>
              <a:rPr lang="en-US" b="1" dirty="0">
                <a:highlight>
                  <a:srgbClr val="FFFF00"/>
                </a:highlight>
              </a:rPr>
              <a:t>window</a:t>
            </a:r>
            <a:r>
              <a:rPr lang="en-US" dirty="0">
                <a:highlight>
                  <a:srgbClr val="FFFF00"/>
                </a:highlight>
              </a:rPr>
              <a:t> to see details. </a:t>
            </a:r>
          </a:p>
        </p:txBody>
      </p:sp>
    </p:spTree>
    <p:extLst>
      <p:ext uri="{BB962C8B-B14F-4D97-AF65-F5344CB8AC3E}">
        <p14:creationId xmlns:p14="http://schemas.microsoft.com/office/powerpoint/2010/main" val="2093625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7112</TotalTime>
  <Words>1327</Words>
  <Application>Microsoft Office PowerPoint</Application>
  <PresentationFormat>Widescreen</PresentationFormat>
  <Paragraphs>189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-apple-system</vt:lpstr>
      <vt:lpstr>Arial</vt:lpstr>
      <vt:lpstr>Calibri</vt:lpstr>
      <vt:lpstr>Calibri Light</vt:lpstr>
      <vt:lpstr>Office Theme</vt:lpstr>
      <vt:lpstr>Expenses </vt:lpstr>
      <vt:lpstr>TRAVEL / REIMBURSEMENTS </vt:lpstr>
      <vt:lpstr>PowerPoint Presentation</vt:lpstr>
      <vt:lpstr>PowerPoint Presentation</vt:lpstr>
      <vt:lpstr>Authorization Request    PO’s are no longer valid for Travel or Reimbursements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Thomas</dc:creator>
  <cp:lastModifiedBy>Marsha Thomas</cp:lastModifiedBy>
  <cp:revision>61</cp:revision>
  <dcterms:created xsi:type="dcterms:W3CDTF">2022-06-05T19:21:04Z</dcterms:created>
  <dcterms:modified xsi:type="dcterms:W3CDTF">2023-03-31T20:27:55Z</dcterms:modified>
</cp:coreProperties>
</file>